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9" r:id="rId10"/>
    <p:sldId id="265" r:id="rId11"/>
    <p:sldId id="266" r:id="rId12"/>
    <p:sldId id="275" r:id="rId13"/>
    <p:sldId id="270" r:id="rId14"/>
    <p:sldId id="272" r:id="rId15"/>
    <p:sldId id="273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SHABH PC" initials="RP" lastIdx="3" clrIdx="0">
    <p:extLst>
      <p:ext uri="{19B8F6BF-5375-455C-9EA6-DF929625EA0E}">
        <p15:presenceInfo xmlns:p15="http://schemas.microsoft.com/office/powerpoint/2012/main" userId="RISHABH PC" providerId="None"/>
      </p:ext>
    </p:extLst>
  </p:cmAuthor>
  <p:cmAuthor id="2" name="varan gupta" initials="vg" lastIdx="6" clrIdx="1">
    <p:extLst>
      <p:ext uri="{19B8F6BF-5375-455C-9EA6-DF929625EA0E}">
        <p15:presenceInfo xmlns:p15="http://schemas.microsoft.com/office/powerpoint/2012/main" userId="e7dec2b468f2a7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12T12:04:30.846" idx="1">
    <p:pos x="10" y="10"/>
    <p:text>http://www.explainthatstuff.com/energy-absorbing-materials.html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14T00:16:43.084" idx="2">
    <p:pos x="2593" y="320"/>
    <p:text>In the adjacent figure a phone is tied to a string and the string is 
burnt. Until the string is unburnt the acceleration measured by 
accelerometer  is g but as soon as the the string burns out 
acceleration measured by it falls to 0</p:text>
    <p:extLst mod="1">
      <p:ext uri="{C676402C-5697-4E1C-873F-D02D1690AC5C}">
        <p15:threadingInfo xmlns:p15="http://schemas.microsoft.com/office/powerpoint/2012/main" timeZoneBias="-330"/>
      </p:ext>
    </p:extLst>
  </p:cm>
  <p:cm authorId="2" dt="2015-04-15T15:31:48.771" idx="3">
    <p:pos x="43" y="41"/>
    <p:text>sampling rate,english,what does it sense,absolute free fall?</p:text>
    <p:extLst mod="1"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14T12:33:38.476" idx="3">
    <p:pos x="10" y="10"/>
    <p:text>Now since the thickness of screen is itself .7mm , we require to make d to be greater than 1.92mm through our protection mechanism</p:text>
    <p:extLst mod="1">
      <p:ext uri="{C676402C-5697-4E1C-873F-D02D1690AC5C}">
        <p15:threadingInfo xmlns:p15="http://schemas.microsoft.com/office/powerpoint/2012/main" timeZoneBias="-330"/>
      </p:ext>
    </p:extLst>
  </p:cm>
  <p:cm authorId="2" dt="2015-04-15T23:37:30.341" idx="5">
    <p:pos x="4451" y="2649"/>
    <p:text>So, we need to synthesize a mechanism which will ensure ‘d’ to be greater than 1.92mm.</p:text>
    <p:extLst mod="1">
      <p:ext uri="{C676402C-5697-4E1C-873F-D02D1690AC5C}">
        <p15:threadingInfo xmlns:p15="http://schemas.microsoft.com/office/powerpoint/2012/main" timeZoneBias="-330"/>
      </p:ext>
    </p:extLst>
  </p:cm>
  <p:cm authorId="2" dt="2015-04-16T09:52:47.301" idx="6">
    <p:pos x="2456" y="4020"/>
    <p:text>save all the side of phone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5BBF3-9D4E-48E5-9102-410E29201DD6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</dgm:pt>
    <dgm:pt modelId="{6F1E8BD7-95F9-4E07-B257-8767B57CCE7C}">
      <dgm:prSet phldrT="[Text]"/>
      <dgm:spPr/>
      <dgm:t>
        <a:bodyPr/>
        <a:lstStyle/>
        <a:p>
          <a:endParaRPr lang="en-IN" dirty="0"/>
        </a:p>
      </dgm:t>
    </dgm:pt>
    <dgm:pt modelId="{88C321C4-7B4C-4573-9DD4-3406D0DD8FB7}" type="parTrans" cxnId="{6CBDC4D4-DAF7-4DF7-AFAA-4387DD8A9FC9}">
      <dgm:prSet/>
      <dgm:spPr/>
      <dgm:t>
        <a:bodyPr/>
        <a:lstStyle/>
        <a:p>
          <a:endParaRPr lang="en-IN"/>
        </a:p>
      </dgm:t>
    </dgm:pt>
    <dgm:pt modelId="{775CAFC1-66B9-431E-96EB-91F2F71E0075}" type="sibTrans" cxnId="{6CBDC4D4-DAF7-4DF7-AFAA-4387DD8A9FC9}">
      <dgm:prSet/>
      <dgm:spPr/>
      <dgm:t>
        <a:bodyPr/>
        <a:lstStyle/>
        <a:p>
          <a:endParaRPr lang="en-IN"/>
        </a:p>
      </dgm:t>
    </dgm:pt>
    <dgm:pt modelId="{008659EE-131E-44D8-94D5-AB3115D530D0}">
      <dgm:prSet custT="1"/>
      <dgm:spPr/>
      <dgm:t>
        <a:bodyPr/>
        <a:lstStyle/>
        <a:p>
          <a:r>
            <a:rPr lang="en-IN" sz="4000" dirty="0" smtClean="0"/>
            <a:t>Detection of fall</a:t>
          </a:r>
          <a:endParaRPr lang="en-IN" sz="4000" dirty="0"/>
        </a:p>
      </dgm:t>
    </dgm:pt>
    <dgm:pt modelId="{47D65144-36F3-453E-B9F7-1D1E992C9C26}" type="sibTrans" cxnId="{4D0E2FEA-098D-4B44-AA9F-E4B12FA2932C}">
      <dgm:prSet/>
      <dgm:spPr/>
      <dgm:t>
        <a:bodyPr/>
        <a:lstStyle/>
        <a:p>
          <a:endParaRPr lang="en-IN"/>
        </a:p>
      </dgm:t>
    </dgm:pt>
    <dgm:pt modelId="{FF781C87-EB02-4BEE-BF1F-FEB6112A3E31}" type="parTrans" cxnId="{4D0E2FEA-098D-4B44-AA9F-E4B12FA2932C}">
      <dgm:prSet/>
      <dgm:spPr/>
      <dgm:t>
        <a:bodyPr/>
        <a:lstStyle/>
        <a:p>
          <a:endParaRPr lang="en-IN"/>
        </a:p>
      </dgm:t>
    </dgm:pt>
    <dgm:pt modelId="{0D0107FE-16EC-4CB5-966D-878B8CBBCDDD}" type="pres">
      <dgm:prSet presAssocID="{C0F5BBF3-9D4E-48E5-9102-410E29201DD6}" presName="linearFlow" presStyleCnt="0">
        <dgm:presLayoutVars>
          <dgm:dir/>
          <dgm:animLvl val="lvl"/>
          <dgm:resizeHandles val="exact"/>
        </dgm:presLayoutVars>
      </dgm:prSet>
      <dgm:spPr/>
    </dgm:pt>
    <dgm:pt modelId="{14DBB022-72CF-4966-B782-19E6E44762B4}" type="pres">
      <dgm:prSet presAssocID="{6F1E8BD7-95F9-4E07-B257-8767B57CCE7C}" presName="composite" presStyleCnt="0"/>
      <dgm:spPr/>
    </dgm:pt>
    <dgm:pt modelId="{3C76B72C-BFC1-4EC1-89D1-3E3656A2001B}" type="pres">
      <dgm:prSet presAssocID="{6F1E8BD7-95F9-4E07-B257-8767B57CCE7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03D8CB2-F6A5-4EC7-A8D7-839E1D239A0C}" type="pres">
      <dgm:prSet presAssocID="{6F1E8BD7-95F9-4E07-B257-8767B57CCE7C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D0E2FEA-098D-4B44-AA9F-E4B12FA2932C}" srcId="{6F1E8BD7-95F9-4E07-B257-8767B57CCE7C}" destId="{008659EE-131E-44D8-94D5-AB3115D530D0}" srcOrd="0" destOrd="0" parTransId="{FF781C87-EB02-4BEE-BF1F-FEB6112A3E31}" sibTransId="{47D65144-36F3-453E-B9F7-1D1E992C9C26}"/>
    <dgm:cxn modelId="{3967B595-F1C8-4054-9629-6F9671701828}" type="presOf" srcId="{C0F5BBF3-9D4E-48E5-9102-410E29201DD6}" destId="{0D0107FE-16EC-4CB5-966D-878B8CBBCDDD}" srcOrd="0" destOrd="0" presId="urn:microsoft.com/office/officeart/2005/8/layout/chevron2"/>
    <dgm:cxn modelId="{F7659A4E-3C7E-415B-BF8A-AB1D49FA7E7B}" type="presOf" srcId="{6F1E8BD7-95F9-4E07-B257-8767B57CCE7C}" destId="{3C76B72C-BFC1-4EC1-89D1-3E3656A2001B}" srcOrd="0" destOrd="0" presId="urn:microsoft.com/office/officeart/2005/8/layout/chevron2"/>
    <dgm:cxn modelId="{12200A94-B916-45B8-A83D-89AD712E0636}" type="presOf" srcId="{008659EE-131E-44D8-94D5-AB3115D530D0}" destId="{003D8CB2-F6A5-4EC7-A8D7-839E1D239A0C}" srcOrd="0" destOrd="0" presId="urn:microsoft.com/office/officeart/2005/8/layout/chevron2"/>
    <dgm:cxn modelId="{6CBDC4D4-DAF7-4DF7-AFAA-4387DD8A9FC9}" srcId="{C0F5BBF3-9D4E-48E5-9102-410E29201DD6}" destId="{6F1E8BD7-95F9-4E07-B257-8767B57CCE7C}" srcOrd="0" destOrd="0" parTransId="{88C321C4-7B4C-4573-9DD4-3406D0DD8FB7}" sibTransId="{775CAFC1-66B9-431E-96EB-91F2F71E0075}"/>
    <dgm:cxn modelId="{D4A05968-D809-4B4E-969A-4C7FE826CDED}" type="presParOf" srcId="{0D0107FE-16EC-4CB5-966D-878B8CBBCDDD}" destId="{14DBB022-72CF-4966-B782-19E6E44762B4}" srcOrd="0" destOrd="0" presId="urn:microsoft.com/office/officeart/2005/8/layout/chevron2"/>
    <dgm:cxn modelId="{A8191F3B-45DA-43D7-8A05-1BF34C08D4A8}" type="presParOf" srcId="{14DBB022-72CF-4966-B782-19E6E44762B4}" destId="{3C76B72C-BFC1-4EC1-89D1-3E3656A2001B}" srcOrd="0" destOrd="0" presId="urn:microsoft.com/office/officeart/2005/8/layout/chevron2"/>
    <dgm:cxn modelId="{9DE2D2A2-8724-4AFF-A6B1-686A9B66F3C8}" type="presParOf" srcId="{14DBB022-72CF-4966-B782-19E6E44762B4}" destId="{003D8CB2-F6A5-4EC7-A8D7-839E1D239A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F5BBF3-9D4E-48E5-9102-410E29201DD6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</dgm:pt>
    <dgm:pt modelId="{6F1E8BD7-95F9-4E07-B257-8767B57CCE7C}">
      <dgm:prSet phldrT="[Text]"/>
      <dgm:spPr/>
      <dgm:t>
        <a:bodyPr/>
        <a:lstStyle/>
        <a:p>
          <a:endParaRPr lang="en-IN" dirty="0"/>
        </a:p>
      </dgm:t>
    </dgm:pt>
    <dgm:pt modelId="{88C321C4-7B4C-4573-9DD4-3406D0DD8FB7}" type="parTrans" cxnId="{6CBDC4D4-DAF7-4DF7-AFAA-4387DD8A9FC9}">
      <dgm:prSet/>
      <dgm:spPr/>
      <dgm:t>
        <a:bodyPr/>
        <a:lstStyle/>
        <a:p>
          <a:endParaRPr lang="en-IN"/>
        </a:p>
      </dgm:t>
    </dgm:pt>
    <dgm:pt modelId="{775CAFC1-66B9-431E-96EB-91F2F71E0075}" type="sibTrans" cxnId="{6CBDC4D4-DAF7-4DF7-AFAA-4387DD8A9FC9}">
      <dgm:prSet/>
      <dgm:spPr/>
      <dgm:t>
        <a:bodyPr/>
        <a:lstStyle/>
        <a:p>
          <a:endParaRPr lang="en-IN"/>
        </a:p>
      </dgm:t>
    </dgm:pt>
    <dgm:pt modelId="{008659EE-131E-44D8-94D5-AB3115D530D0}">
      <dgm:prSet custT="1"/>
      <dgm:spPr/>
      <dgm:t>
        <a:bodyPr/>
        <a:lstStyle/>
        <a:p>
          <a:r>
            <a:rPr lang="en-IN" sz="4000" dirty="0" smtClean="0"/>
            <a:t>Protection mechanism</a:t>
          </a:r>
          <a:endParaRPr lang="en-IN" sz="4000" dirty="0"/>
        </a:p>
      </dgm:t>
    </dgm:pt>
    <dgm:pt modelId="{47D65144-36F3-453E-B9F7-1D1E992C9C26}" type="sibTrans" cxnId="{4D0E2FEA-098D-4B44-AA9F-E4B12FA2932C}">
      <dgm:prSet/>
      <dgm:spPr/>
      <dgm:t>
        <a:bodyPr/>
        <a:lstStyle/>
        <a:p>
          <a:endParaRPr lang="en-IN"/>
        </a:p>
      </dgm:t>
    </dgm:pt>
    <dgm:pt modelId="{FF781C87-EB02-4BEE-BF1F-FEB6112A3E31}" type="parTrans" cxnId="{4D0E2FEA-098D-4B44-AA9F-E4B12FA2932C}">
      <dgm:prSet/>
      <dgm:spPr/>
      <dgm:t>
        <a:bodyPr/>
        <a:lstStyle/>
        <a:p>
          <a:endParaRPr lang="en-IN"/>
        </a:p>
      </dgm:t>
    </dgm:pt>
    <dgm:pt modelId="{0D0107FE-16EC-4CB5-966D-878B8CBBCDDD}" type="pres">
      <dgm:prSet presAssocID="{C0F5BBF3-9D4E-48E5-9102-410E29201DD6}" presName="linearFlow" presStyleCnt="0">
        <dgm:presLayoutVars>
          <dgm:dir/>
          <dgm:animLvl val="lvl"/>
          <dgm:resizeHandles val="exact"/>
        </dgm:presLayoutVars>
      </dgm:prSet>
      <dgm:spPr/>
    </dgm:pt>
    <dgm:pt modelId="{14DBB022-72CF-4966-B782-19E6E44762B4}" type="pres">
      <dgm:prSet presAssocID="{6F1E8BD7-95F9-4E07-B257-8767B57CCE7C}" presName="composite" presStyleCnt="0"/>
      <dgm:spPr/>
    </dgm:pt>
    <dgm:pt modelId="{3C76B72C-BFC1-4EC1-89D1-3E3656A2001B}" type="pres">
      <dgm:prSet presAssocID="{6F1E8BD7-95F9-4E07-B257-8767B57CCE7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03D8CB2-F6A5-4EC7-A8D7-839E1D239A0C}" type="pres">
      <dgm:prSet presAssocID="{6F1E8BD7-95F9-4E07-B257-8767B57CCE7C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D0E2FEA-098D-4B44-AA9F-E4B12FA2932C}" srcId="{6F1E8BD7-95F9-4E07-B257-8767B57CCE7C}" destId="{008659EE-131E-44D8-94D5-AB3115D530D0}" srcOrd="0" destOrd="0" parTransId="{FF781C87-EB02-4BEE-BF1F-FEB6112A3E31}" sibTransId="{47D65144-36F3-453E-B9F7-1D1E992C9C26}"/>
    <dgm:cxn modelId="{FFA9D641-1424-4387-A20B-DB3E71240245}" type="presOf" srcId="{C0F5BBF3-9D4E-48E5-9102-410E29201DD6}" destId="{0D0107FE-16EC-4CB5-966D-878B8CBBCDDD}" srcOrd="0" destOrd="0" presId="urn:microsoft.com/office/officeart/2005/8/layout/chevron2"/>
    <dgm:cxn modelId="{6EE9ECD5-828B-4C85-80C6-4521CBB88F44}" type="presOf" srcId="{6F1E8BD7-95F9-4E07-B257-8767B57CCE7C}" destId="{3C76B72C-BFC1-4EC1-89D1-3E3656A2001B}" srcOrd="0" destOrd="0" presId="urn:microsoft.com/office/officeart/2005/8/layout/chevron2"/>
    <dgm:cxn modelId="{6CBDC4D4-DAF7-4DF7-AFAA-4387DD8A9FC9}" srcId="{C0F5BBF3-9D4E-48E5-9102-410E29201DD6}" destId="{6F1E8BD7-95F9-4E07-B257-8767B57CCE7C}" srcOrd="0" destOrd="0" parTransId="{88C321C4-7B4C-4573-9DD4-3406D0DD8FB7}" sibTransId="{775CAFC1-66B9-431E-96EB-91F2F71E0075}"/>
    <dgm:cxn modelId="{F2E4CFC9-5C95-4616-9D8D-807545A52329}" type="presOf" srcId="{008659EE-131E-44D8-94D5-AB3115D530D0}" destId="{003D8CB2-F6A5-4EC7-A8D7-839E1D239A0C}" srcOrd="0" destOrd="0" presId="urn:microsoft.com/office/officeart/2005/8/layout/chevron2"/>
    <dgm:cxn modelId="{28AD96B6-E55C-4416-B840-E4D4BED413C9}" type="presParOf" srcId="{0D0107FE-16EC-4CB5-966D-878B8CBBCDDD}" destId="{14DBB022-72CF-4966-B782-19E6E44762B4}" srcOrd="0" destOrd="0" presId="urn:microsoft.com/office/officeart/2005/8/layout/chevron2"/>
    <dgm:cxn modelId="{A70CCE64-8F95-4C70-8E6B-57EA9814E40B}" type="presParOf" srcId="{14DBB022-72CF-4966-B782-19E6E44762B4}" destId="{3C76B72C-BFC1-4EC1-89D1-3E3656A2001B}" srcOrd="0" destOrd="0" presId="urn:microsoft.com/office/officeart/2005/8/layout/chevron2"/>
    <dgm:cxn modelId="{E4D3DBC4-1D89-4A63-B023-CA4AE7D5F153}" type="presParOf" srcId="{14DBB022-72CF-4966-B782-19E6E44762B4}" destId="{003D8CB2-F6A5-4EC7-A8D7-839E1D239A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F5BBF3-9D4E-48E5-9102-410E29201DD6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</dgm:pt>
    <dgm:pt modelId="{6F1E8BD7-95F9-4E07-B257-8767B57CCE7C}">
      <dgm:prSet phldrT="[Text]"/>
      <dgm:spPr/>
      <dgm:t>
        <a:bodyPr/>
        <a:lstStyle/>
        <a:p>
          <a:endParaRPr lang="en-IN" dirty="0"/>
        </a:p>
      </dgm:t>
    </dgm:pt>
    <dgm:pt modelId="{88C321C4-7B4C-4573-9DD4-3406D0DD8FB7}" type="parTrans" cxnId="{6CBDC4D4-DAF7-4DF7-AFAA-4387DD8A9FC9}">
      <dgm:prSet/>
      <dgm:spPr/>
      <dgm:t>
        <a:bodyPr/>
        <a:lstStyle/>
        <a:p>
          <a:endParaRPr lang="en-IN"/>
        </a:p>
      </dgm:t>
    </dgm:pt>
    <dgm:pt modelId="{775CAFC1-66B9-431E-96EB-91F2F71E0075}" type="sibTrans" cxnId="{6CBDC4D4-DAF7-4DF7-AFAA-4387DD8A9FC9}">
      <dgm:prSet/>
      <dgm:spPr/>
      <dgm:t>
        <a:bodyPr/>
        <a:lstStyle/>
        <a:p>
          <a:endParaRPr lang="en-IN"/>
        </a:p>
      </dgm:t>
    </dgm:pt>
    <dgm:pt modelId="{008659EE-131E-44D8-94D5-AB3115D530D0}">
      <dgm:prSet custT="1"/>
      <dgm:spPr/>
      <dgm:t>
        <a:bodyPr/>
        <a:lstStyle/>
        <a:p>
          <a:r>
            <a:rPr lang="en-IN" sz="4000" dirty="0" smtClean="0"/>
            <a:t>Triggering of protection mechanism</a:t>
          </a:r>
          <a:endParaRPr lang="en-IN" sz="4000" dirty="0"/>
        </a:p>
      </dgm:t>
    </dgm:pt>
    <dgm:pt modelId="{47D65144-36F3-453E-B9F7-1D1E992C9C26}" type="sibTrans" cxnId="{4D0E2FEA-098D-4B44-AA9F-E4B12FA2932C}">
      <dgm:prSet/>
      <dgm:spPr/>
      <dgm:t>
        <a:bodyPr/>
        <a:lstStyle/>
        <a:p>
          <a:endParaRPr lang="en-IN"/>
        </a:p>
      </dgm:t>
    </dgm:pt>
    <dgm:pt modelId="{FF781C87-EB02-4BEE-BF1F-FEB6112A3E31}" type="parTrans" cxnId="{4D0E2FEA-098D-4B44-AA9F-E4B12FA2932C}">
      <dgm:prSet/>
      <dgm:spPr/>
      <dgm:t>
        <a:bodyPr/>
        <a:lstStyle/>
        <a:p>
          <a:endParaRPr lang="en-IN"/>
        </a:p>
      </dgm:t>
    </dgm:pt>
    <dgm:pt modelId="{0D0107FE-16EC-4CB5-966D-878B8CBBCDDD}" type="pres">
      <dgm:prSet presAssocID="{C0F5BBF3-9D4E-48E5-9102-410E29201DD6}" presName="linearFlow" presStyleCnt="0">
        <dgm:presLayoutVars>
          <dgm:dir/>
          <dgm:animLvl val="lvl"/>
          <dgm:resizeHandles val="exact"/>
        </dgm:presLayoutVars>
      </dgm:prSet>
      <dgm:spPr/>
    </dgm:pt>
    <dgm:pt modelId="{14DBB022-72CF-4966-B782-19E6E44762B4}" type="pres">
      <dgm:prSet presAssocID="{6F1E8BD7-95F9-4E07-B257-8767B57CCE7C}" presName="composite" presStyleCnt="0"/>
      <dgm:spPr/>
    </dgm:pt>
    <dgm:pt modelId="{3C76B72C-BFC1-4EC1-89D1-3E3656A2001B}" type="pres">
      <dgm:prSet presAssocID="{6F1E8BD7-95F9-4E07-B257-8767B57CCE7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03D8CB2-F6A5-4EC7-A8D7-839E1D239A0C}" type="pres">
      <dgm:prSet presAssocID="{6F1E8BD7-95F9-4E07-B257-8767B57CCE7C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D0E2FEA-098D-4B44-AA9F-E4B12FA2932C}" srcId="{6F1E8BD7-95F9-4E07-B257-8767B57CCE7C}" destId="{008659EE-131E-44D8-94D5-AB3115D530D0}" srcOrd="0" destOrd="0" parTransId="{FF781C87-EB02-4BEE-BF1F-FEB6112A3E31}" sibTransId="{47D65144-36F3-453E-B9F7-1D1E992C9C26}"/>
    <dgm:cxn modelId="{714E6E23-7706-43BD-9CE1-DB927A54DDFF}" type="presOf" srcId="{C0F5BBF3-9D4E-48E5-9102-410E29201DD6}" destId="{0D0107FE-16EC-4CB5-966D-878B8CBBCDDD}" srcOrd="0" destOrd="0" presId="urn:microsoft.com/office/officeart/2005/8/layout/chevron2"/>
    <dgm:cxn modelId="{A100150A-DE64-425D-91E1-F2CA4661328B}" type="presOf" srcId="{6F1E8BD7-95F9-4E07-B257-8767B57CCE7C}" destId="{3C76B72C-BFC1-4EC1-89D1-3E3656A2001B}" srcOrd="0" destOrd="0" presId="urn:microsoft.com/office/officeart/2005/8/layout/chevron2"/>
    <dgm:cxn modelId="{6CBDC4D4-DAF7-4DF7-AFAA-4387DD8A9FC9}" srcId="{C0F5BBF3-9D4E-48E5-9102-410E29201DD6}" destId="{6F1E8BD7-95F9-4E07-B257-8767B57CCE7C}" srcOrd="0" destOrd="0" parTransId="{88C321C4-7B4C-4573-9DD4-3406D0DD8FB7}" sibTransId="{775CAFC1-66B9-431E-96EB-91F2F71E0075}"/>
    <dgm:cxn modelId="{B1CAF306-F7FE-4C7A-96CF-37873D0BAD1A}" type="presOf" srcId="{008659EE-131E-44D8-94D5-AB3115D530D0}" destId="{003D8CB2-F6A5-4EC7-A8D7-839E1D239A0C}" srcOrd="0" destOrd="0" presId="urn:microsoft.com/office/officeart/2005/8/layout/chevron2"/>
    <dgm:cxn modelId="{E4F74C19-3639-4A2E-BB39-2A966BF928DD}" type="presParOf" srcId="{0D0107FE-16EC-4CB5-966D-878B8CBBCDDD}" destId="{14DBB022-72CF-4966-B782-19E6E44762B4}" srcOrd="0" destOrd="0" presId="urn:microsoft.com/office/officeart/2005/8/layout/chevron2"/>
    <dgm:cxn modelId="{DC9438BF-5DEC-4FDD-97DD-31363CA25968}" type="presParOf" srcId="{14DBB022-72CF-4966-B782-19E6E44762B4}" destId="{3C76B72C-BFC1-4EC1-89D1-3E3656A2001B}" srcOrd="0" destOrd="0" presId="urn:microsoft.com/office/officeart/2005/8/layout/chevron2"/>
    <dgm:cxn modelId="{FD325763-205C-47AB-8CFA-11585B9123A8}" type="presParOf" srcId="{14DBB022-72CF-4966-B782-19E6E44762B4}" destId="{003D8CB2-F6A5-4EC7-A8D7-839E1D239A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F5BBF3-9D4E-48E5-9102-410E29201DD6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</dgm:pt>
    <dgm:pt modelId="{6F1E8BD7-95F9-4E07-B257-8767B57CCE7C}">
      <dgm:prSet phldrT="[Text]"/>
      <dgm:spPr/>
      <dgm:t>
        <a:bodyPr/>
        <a:lstStyle/>
        <a:p>
          <a:endParaRPr lang="en-IN" dirty="0"/>
        </a:p>
      </dgm:t>
    </dgm:pt>
    <dgm:pt modelId="{88C321C4-7B4C-4573-9DD4-3406D0DD8FB7}" type="parTrans" cxnId="{6CBDC4D4-DAF7-4DF7-AFAA-4387DD8A9FC9}">
      <dgm:prSet/>
      <dgm:spPr/>
      <dgm:t>
        <a:bodyPr/>
        <a:lstStyle/>
        <a:p>
          <a:endParaRPr lang="en-IN"/>
        </a:p>
      </dgm:t>
    </dgm:pt>
    <dgm:pt modelId="{775CAFC1-66B9-431E-96EB-91F2F71E0075}" type="sibTrans" cxnId="{6CBDC4D4-DAF7-4DF7-AFAA-4387DD8A9FC9}">
      <dgm:prSet/>
      <dgm:spPr/>
      <dgm:t>
        <a:bodyPr/>
        <a:lstStyle/>
        <a:p>
          <a:endParaRPr lang="en-IN"/>
        </a:p>
      </dgm:t>
    </dgm:pt>
    <dgm:pt modelId="{008659EE-131E-44D8-94D5-AB3115D530D0}">
      <dgm:prSet custT="1"/>
      <dgm:spPr/>
      <dgm:t>
        <a:bodyPr/>
        <a:lstStyle/>
        <a:p>
          <a:r>
            <a:rPr lang="en-IN" sz="4000" dirty="0" smtClean="0"/>
            <a:t>Sending result to case</a:t>
          </a:r>
          <a:endParaRPr lang="en-IN" sz="4000" dirty="0"/>
        </a:p>
      </dgm:t>
    </dgm:pt>
    <dgm:pt modelId="{47D65144-36F3-453E-B9F7-1D1E992C9C26}" type="sibTrans" cxnId="{4D0E2FEA-098D-4B44-AA9F-E4B12FA2932C}">
      <dgm:prSet/>
      <dgm:spPr/>
      <dgm:t>
        <a:bodyPr/>
        <a:lstStyle/>
        <a:p>
          <a:endParaRPr lang="en-IN"/>
        </a:p>
      </dgm:t>
    </dgm:pt>
    <dgm:pt modelId="{FF781C87-EB02-4BEE-BF1F-FEB6112A3E31}" type="parTrans" cxnId="{4D0E2FEA-098D-4B44-AA9F-E4B12FA2932C}">
      <dgm:prSet/>
      <dgm:spPr/>
      <dgm:t>
        <a:bodyPr/>
        <a:lstStyle/>
        <a:p>
          <a:endParaRPr lang="en-IN"/>
        </a:p>
      </dgm:t>
    </dgm:pt>
    <dgm:pt modelId="{0D0107FE-16EC-4CB5-966D-878B8CBBCDDD}" type="pres">
      <dgm:prSet presAssocID="{C0F5BBF3-9D4E-48E5-9102-410E29201DD6}" presName="linearFlow" presStyleCnt="0">
        <dgm:presLayoutVars>
          <dgm:dir/>
          <dgm:animLvl val="lvl"/>
          <dgm:resizeHandles val="exact"/>
        </dgm:presLayoutVars>
      </dgm:prSet>
      <dgm:spPr/>
    </dgm:pt>
    <dgm:pt modelId="{14DBB022-72CF-4966-B782-19E6E44762B4}" type="pres">
      <dgm:prSet presAssocID="{6F1E8BD7-95F9-4E07-B257-8767B57CCE7C}" presName="composite" presStyleCnt="0"/>
      <dgm:spPr/>
    </dgm:pt>
    <dgm:pt modelId="{3C76B72C-BFC1-4EC1-89D1-3E3656A2001B}" type="pres">
      <dgm:prSet presAssocID="{6F1E8BD7-95F9-4E07-B257-8767B57CCE7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03D8CB2-F6A5-4EC7-A8D7-839E1D239A0C}" type="pres">
      <dgm:prSet presAssocID="{6F1E8BD7-95F9-4E07-B257-8767B57CCE7C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6CA7493-F28D-457B-B16C-F37C5FAC8779}" type="presOf" srcId="{6F1E8BD7-95F9-4E07-B257-8767B57CCE7C}" destId="{3C76B72C-BFC1-4EC1-89D1-3E3656A2001B}" srcOrd="0" destOrd="0" presId="urn:microsoft.com/office/officeart/2005/8/layout/chevron2"/>
    <dgm:cxn modelId="{4D0E2FEA-098D-4B44-AA9F-E4B12FA2932C}" srcId="{6F1E8BD7-95F9-4E07-B257-8767B57CCE7C}" destId="{008659EE-131E-44D8-94D5-AB3115D530D0}" srcOrd="0" destOrd="0" parTransId="{FF781C87-EB02-4BEE-BF1F-FEB6112A3E31}" sibTransId="{47D65144-36F3-453E-B9F7-1D1E992C9C26}"/>
    <dgm:cxn modelId="{DC0E8444-B2A4-41BC-8519-68F8EC315ECD}" type="presOf" srcId="{008659EE-131E-44D8-94D5-AB3115D530D0}" destId="{003D8CB2-F6A5-4EC7-A8D7-839E1D239A0C}" srcOrd="0" destOrd="0" presId="urn:microsoft.com/office/officeart/2005/8/layout/chevron2"/>
    <dgm:cxn modelId="{6CBDC4D4-DAF7-4DF7-AFAA-4387DD8A9FC9}" srcId="{C0F5BBF3-9D4E-48E5-9102-410E29201DD6}" destId="{6F1E8BD7-95F9-4E07-B257-8767B57CCE7C}" srcOrd="0" destOrd="0" parTransId="{88C321C4-7B4C-4573-9DD4-3406D0DD8FB7}" sibTransId="{775CAFC1-66B9-431E-96EB-91F2F71E0075}"/>
    <dgm:cxn modelId="{C36AC276-72A0-4D33-A2D2-382DBDA606D6}" type="presOf" srcId="{C0F5BBF3-9D4E-48E5-9102-410E29201DD6}" destId="{0D0107FE-16EC-4CB5-966D-878B8CBBCDDD}" srcOrd="0" destOrd="0" presId="urn:microsoft.com/office/officeart/2005/8/layout/chevron2"/>
    <dgm:cxn modelId="{8A7E4976-C2C3-4E09-9D83-B2BD8501E5F3}" type="presParOf" srcId="{0D0107FE-16EC-4CB5-966D-878B8CBBCDDD}" destId="{14DBB022-72CF-4966-B782-19E6E44762B4}" srcOrd="0" destOrd="0" presId="urn:microsoft.com/office/officeart/2005/8/layout/chevron2"/>
    <dgm:cxn modelId="{E46ED473-6D4B-4A07-9353-82040CDD8A77}" type="presParOf" srcId="{14DBB022-72CF-4966-B782-19E6E44762B4}" destId="{3C76B72C-BFC1-4EC1-89D1-3E3656A2001B}" srcOrd="0" destOrd="0" presId="urn:microsoft.com/office/officeart/2005/8/layout/chevron2"/>
    <dgm:cxn modelId="{4C44D6FB-E3D6-4828-BD4D-EA9874538DF7}" type="presParOf" srcId="{14DBB022-72CF-4966-B782-19E6E44762B4}" destId="{003D8CB2-F6A5-4EC7-A8D7-839E1D239A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236D3F-9FCA-403A-88FB-52CF93CC76D1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BCF4CA-754C-42C8-9EC7-B13B463C06AA}">
      <dgm:prSet custT="1"/>
      <dgm:spPr/>
      <dgm:t>
        <a:bodyPr/>
        <a:lstStyle/>
        <a:p>
          <a:r>
            <a:rPr lang="en-US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12 days</a:t>
          </a:r>
          <a:endParaRPr lang="en-US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F125677-DE7D-4C5F-AC83-1AA12E086C21}" type="sibTrans" cxnId="{D583B4D5-9DB6-411A-A4D0-DB0420A8B3B2}">
      <dgm:prSet/>
      <dgm:spPr/>
      <dgm:t>
        <a:bodyPr/>
        <a:lstStyle/>
        <a:p>
          <a:endParaRPr lang="en-US" sz="1800"/>
        </a:p>
      </dgm:t>
    </dgm:pt>
    <dgm:pt modelId="{6B1E8A8E-0111-4750-AA0C-8020694C6B57}" type="parTrans" cxnId="{D583B4D5-9DB6-411A-A4D0-DB0420A8B3B2}">
      <dgm:prSet/>
      <dgm:spPr/>
      <dgm:t>
        <a:bodyPr/>
        <a:lstStyle/>
        <a:p>
          <a:endParaRPr lang="en-US" sz="1800"/>
        </a:p>
      </dgm:t>
    </dgm:pt>
    <dgm:pt modelId="{EDCAD1FF-976F-43B4-9EE0-62982A80C961}">
      <dgm:prSet custT="1"/>
      <dgm:spPr/>
      <dgm:t>
        <a:bodyPr/>
        <a:lstStyle/>
        <a:p>
          <a:r>
            <a:rPr lang="en-US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15 days</a:t>
          </a:r>
          <a:endParaRPr lang="en-US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55800FE-7F0F-4F45-9BB3-E7F837A98E91}" type="sibTrans" cxnId="{3E91FD71-9BC4-4FEB-B449-4D091CC6251E}">
      <dgm:prSet/>
      <dgm:spPr/>
      <dgm:t>
        <a:bodyPr/>
        <a:lstStyle/>
        <a:p>
          <a:endParaRPr lang="en-US" sz="1800"/>
        </a:p>
      </dgm:t>
    </dgm:pt>
    <dgm:pt modelId="{94E13BD5-45B2-4D1F-9D3B-45BD84861CC5}" type="parTrans" cxnId="{3E91FD71-9BC4-4FEB-B449-4D091CC6251E}">
      <dgm:prSet/>
      <dgm:spPr/>
      <dgm:t>
        <a:bodyPr/>
        <a:lstStyle/>
        <a:p>
          <a:endParaRPr lang="en-US" sz="1800"/>
        </a:p>
      </dgm:t>
    </dgm:pt>
    <dgm:pt modelId="{97320F11-2088-4F94-88E6-69A722A200E9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9 days</a:t>
          </a:r>
          <a:endParaRPr lang="en-US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07D6557-70D8-4EEA-8A16-B7EE8383C57A}" type="sibTrans" cxnId="{C81D1D1A-258D-460D-9ACE-42CF791ED229}">
      <dgm:prSet/>
      <dgm:spPr/>
      <dgm:t>
        <a:bodyPr/>
        <a:lstStyle/>
        <a:p>
          <a:endParaRPr lang="en-US" sz="1800"/>
        </a:p>
      </dgm:t>
    </dgm:pt>
    <dgm:pt modelId="{8125B81D-8383-4FD0-A2F2-4518E63559A6}" type="parTrans" cxnId="{C81D1D1A-258D-460D-9ACE-42CF791ED229}">
      <dgm:prSet/>
      <dgm:spPr/>
      <dgm:t>
        <a:bodyPr/>
        <a:lstStyle/>
        <a:p>
          <a:endParaRPr lang="en-US" sz="1800"/>
        </a:p>
      </dgm:t>
    </dgm:pt>
    <dgm:pt modelId="{2ECF6223-3A29-4F4E-BE6A-53015F719510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13 days</a:t>
          </a:r>
          <a:endParaRPr lang="en-US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5CA26F0-C7E9-4801-A584-F9B61E6F4278}" type="sibTrans" cxnId="{34CAE5C5-BF8E-4498-81F1-08AA3C8630CF}">
      <dgm:prSet/>
      <dgm:spPr/>
      <dgm:t>
        <a:bodyPr/>
        <a:lstStyle/>
        <a:p>
          <a:endParaRPr lang="en-US" sz="1800"/>
        </a:p>
      </dgm:t>
    </dgm:pt>
    <dgm:pt modelId="{DC2066EC-3358-4080-B561-9475FF9ED66B}" type="parTrans" cxnId="{34CAE5C5-BF8E-4498-81F1-08AA3C8630CF}">
      <dgm:prSet/>
      <dgm:spPr/>
      <dgm:t>
        <a:bodyPr/>
        <a:lstStyle/>
        <a:p>
          <a:endParaRPr lang="en-US" sz="1800"/>
        </a:p>
      </dgm:t>
    </dgm:pt>
    <dgm:pt modelId="{D29952EA-F4D2-4076-88A5-B79590C61F62}">
      <dgm:prSet phldrT="[Text]" custT="1"/>
      <dgm:spPr/>
      <dgm:t>
        <a:bodyPr/>
        <a:lstStyle/>
        <a:p>
          <a:r>
            <a:rPr lang="en-US" sz="2000" b="1" u="sng" dirty="0" smtClean="0"/>
            <a:t>Idea Screening</a:t>
          </a:r>
        </a:p>
        <a:p>
          <a:r>
            <a:rPr lang="en-US" sz="1600" dirty="0" smtClean="0"/>
            <a:t>Coming up with new ideas and then based on their viability choosing the best one</a:t>
          </a:r>
          <a:endParaRPr lang="en-IN" sz="1600" dirty="0"/>
        </a:p>
      </dgm:t>
    </dgm:pt>
    <dgm:pt modelId="{23B6AB80-5532-41C7-8376-005FD9FE5A60}" type="sibTrans" cxnId="{652BD687-B6C3-40CB-89D4-C1B3505F8070}">
      <dgm:prSet/>
      <dgm:spPr/>
      <dgm:t>
        <a:bodyPr/>
        <a:lstStyle/>
        <a:p>
          <a:endParaRPr lang="en-IN" sz="1800"/>
        </a:p>
      </dgm:t>
    </dgm:pt>
    <dgm:pt modelId="{183041C5-D423-4A29-A226-2D9373758D99}" type="parTrans" cxnId="{652BD687-B6C3-40CB-89D4-C1B3505F8070}">
      <dgm:prSet/>
      <dgm:spPr/>
      <dgm:t>
        <a:bodyPr/>
        <a:lstStyle/>
        <a:p>
          <a:endParaRPr lang="en-IN" sz="1800"/>
        </a:p>
      </dgm:t>
    </dgm:pt>
    <dgm:pt modelId="{0965FDD7-7C07-4F25-A03C-17669A04BD2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5 days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9D0F12B-95D5-4705-9BAB-E992450C2332}" type="sibTrans" cxnId="{2E530520-CB3B-4249-854C-0CA10F5F9C74}">
      <dgm:prSet/>
      <dgm:spPr/>
      <dgm:t>
        <a:bodyPr/>
        <a:lstStyle/>
        <a:p>
          <a:endParaRPr lang="en-US" sz="1800"/>
        </a:p>
      </dgm:t>
    </dgm:pt>
    <dgm:pt modelId="{24A70765-E289-4E27-9C7D-A70E8261803D}" type="parTrans" cxnId="{2E530520-CB3B-4249-854C-0CA10F5F9C74}">
      <dgm:prSet/>
      <dgm:spPr/>
      <dgm:t>
        <a:bodyPr/>
        <a:lstStyle/>
        <a:p>
          <a:endParaRPr lang="en-US" sz="1800"/>
        </a:p>
      </dgm:t>
    </dgm:pt>
    <dgm:pt modelId="{57F6FC53-A5E7-4486-8EC1-1EBDBC66BBD8}">
      <dgm:prSet custT="1"/>
      <dgm:spPr/>
      <dgm:t>
        <a:bodyPr/>
        <a:lstStyle/>
        <a:p>
          <a:r>
            <a:rPr lang="en-US" sz="2000" b="1" u="sng" dirty="0" smtClean="0"/>
            <a:t>Concept development</a:t>
          </a:r>
        </a:p>
        <a:p>
          <a:r>
            <a:rPr lang="en-US" sz="1600" dirty="0" smtClean="0"/>
            <a:t>We need to focus on mainly two areas-:</a:t>
          </a:r>
        </a:p>
        <a:p>
          <a:r>
            <a:rPr lang="en-US" sz="1600" dirty="0" smtClean="0"/>
            <a:t>1) Computation			2)Mechanical Design</a:t>
          </a:r>
          <a:endParaRPr lang="en-IN" sz="1600" dirty="0"/>
        </a:p>
      </dgm:t>
    </dgm:pt>
    <dgm:pt modelId="{79496BE6-66EF-4A42-83EA-C62012D300DC}" type="parTrans" cxnId="{05207A99-1AAB-47ED-AAFE-65E2024840D0}">
      <dgm:prSet/>
      <dgm:spPr/>
      <dgm:t>
        <a:bodyPr/>
        <a:lstStyle/>
        <a:p>
          <a:endParaRPr lang="en-IN" sz="1800"/>
        </a:p>
      </dgm:t>
    </dgm:pt>
    <dgm:pt modelId="{C04FB47B-E899-4D7B-B43F-9E0A3095FFBB}" type="sibTrans" cxnId="{05207A99-1AAB-47ED-AAFE-65E2024840D0}">
      <dgm:prSet/>
      <dgm:spPr/>
      <dgm:t>
        <a:bodyPr/>
        <a:lstStyle/>
        <a:p>
          <a:endParaRPr lang="en-IN" sz="1800"/>
        </a:p>
      </dgm:t>
    </dgm:pt>
    <dgm:pt modelId="{AE4EE078-4F12-47AB-9C5B-60C949662169}">
      <dgm:prSet custT="1"/>
      <dgm:spPr/>
      <dgm:t>
        <a:bodyPr/>
        <a:lstStyle/>
        <a:p>
          <a:r>
            <a:rPr lang="en-US" sz="2000" b="1" u="sng" dirty="0" smtClean="0"/>
            <a:t>Proof of concept</a:t>
          </a:r>
        </a:p>
        <a:p>
          <a:r>
            <a:rPr lang="en-US" sz="1600" dirty="0" smtClean="0"/>
            <a:t>Establishing the viability and feasibility of finalized concepts.</a:t>
          </a:r>
          <a:endParaRPr lang="en-IN" sz="1600" dirty="0"/>
        </a:p>
      </dgm:t>
    </dgm:pt>
    <dgm:pt modelId="{776BEE36-182C-4CB6-A141-0F9E84EB3750}" type="parTrans" cxnId="{EFC7A05E-BFA5-4E25-B0C2-F05F3D0FDA5E}">
      <dgm:prSet/>
      <dgm:spPr/>
      <dgm:t>
        <a:bodyPr/>
        <a:lstStyle/>
        <a:p>
          <a:endParaRPr lang="en-IN" sz="1800"/>
        </a:p>
      </dgm:t>
    </dgm:pt>
    <dgm:pt modelId="{FADD6105-FD58-4ABF-8C47-10C8223907BA}" type="sibTrans" cxnId="{EFC7A05E-BFA5-4E25-B0C2-F05F3D0FDA5E}">
      <dgm:prSet/>
      <dgm:spPr/>
      <dgm:t>
        <a:bodyPr/>
        <a:lstStyle/>
        <a:p>
          <a:endParaRPr lang="en-IN" sz="1800"/>
        </a:p>
      </dgm:t>
    </dgm:pt>
    <dgm:pt modelId="{23F1C174-62DA-4206-A723-136CC9D37A5A}">
      <dgm:prSet custT="1"/>
      <dgm:spPr/>
      <dgm:t>
        <a:bodyPr/>
        <a:lstStyle/>
        <a:p>
          <a:r>
            <a:rPr lang="en-US" sz="2000" b="1" u="sng" dirty="0" smtClean="0"/>
            <a:t>Designing &amp; Manufacturing </a:t>
          </a:r>
        </a:p>
        <a:p>
          <a:r>
            <a:rPr lang="en-US" sz="1600" dirty="0" smtClean="0"/>
            <a:t>Finalizing the final layout of case so as to accommodate  the protection mechanism as well as  being aesthetically pleasing.</a:t>
          </a:r>
          <a:endParaRPr lang="en-IN" sz="1600" dirty="0"/>
        </a:p>
      </dgm:t>
    </dgm:pt>
    <dgm:pt modelId="{A006BC71-9BA7-4C88-8C25-9A7FECB2D8FF}" type="parTrans" cxnId="{3398E248-364F-4B41-9B47-965B4EE93F44}">
      <dgm:prSet/>
      <dgm:spPr/>
      <dgm:t>
        <a:bodyPr/>
        <a:lstStyle/>
        <a:p>
          <a:endParaRPr lang="en-IN" sz="1800"/>
        </a:p>
      </dgm:t>
    </dgm:pt>
    <dgm:pt modelId="{749C2C86-D0A9-4F70-A74B-57DFA67B46A6}" type="sibTrans" cxnId="{3398E248-364F-4B41-9B47-965B4EE93F44}">
      <dgm:prSet/>
      <dgm:spPr/>
      <dgm:t>
        <a:bodyPr/>
        <a:lstStyle/>
        <a:p>
          <a:endParaRPr lang="en-IN" sz="1800"/>
        </a:p>
      </dgm:t>
    </dgm:pt>
    <dgm:pt modelId="{9C2AB060-8B47-40A8-8752-1B3CF02B89A5}">
      <dgm:prSet custT="1"/>
      <dgm:spPr/>
      <dgm:t>
        <a:bodyPr/>
        <a:lstStyle/>
        <a:p>
          <a:r>
            <a:rPr lang="en-US" sz="2000" b="1" u="sng" dirty="0" smtClean="0"/>
            <a:t>Testing &amp; Improvement</a:t>
          </a:r>
        </a:p>
        <a:p>
          <a:r>
            <a:rPr lang="en-US" sz="1600" dirty="0" smtClean="0"/>
            <a:t>After analyzing the test results we would carry out the necessary iterations in </a:t>
          </a:r>
          <a:r>
            <a:rPr lang="en-US" sz="1600" dirty="0" err="1" smtClean="0"/>
            <a:t>design.We</a:t>
          </a:r>
          <a:r>
            <a:rPr lang="en-US" sz="1600" dirty="0" smtClean="0"/>
            <a:t> plan to implement machine learning to reduce false triggering . </a:t>
          </a:r>
          <a:endParaRPr lang="en-IN" sz="1600" dirty="0"/>
        </a:p>
      </dgm:t>
    </dgm:pt>
    <dgm:pt modelId="{B7100618-5B8E-460F-8B17-127A2B68F55D}" type="parTrans" cxnId="{7D31214F-3793-49DD-AB86-2FAB3BC653C6}">
      <dgm:prSet/>
      <dgm:spPr/>
      <dgm:t>
        <a:bodyPr/>
        <a:lstStyle/>
        <a:p>
          <a:endParaRPr lang="en-IN" sz="1800"/>
        </a:p>
      </dgm:t>
    </dgm:pt>
    <dgm:pt modelId="{9854A308-3AD7-4B66-9776-E0835972C534}" type="sibTrans" cxnId="{7D31214F-3793-49DD-AB86-2FAB3BC653C6}">
      <dgm:prSet/>
      <dgm:spPr/>
      <dgm:t>
        <a:bodyPr/>
        <a:lstStyle/>
        <a:p>
          <a:endParaRPr lang="en-IN" sz="1800"/>
        </a:p>
      </dgm:t>
    </dgm:pt>
    <dgm:pt modelId="{6AD82534-4AC9-41F6-BEA3-3694231CEF29}" type="pres">
      <dgm:prSet presAssocID="{63236D3F-9FCA-403A-88FB-52CF93CC76D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A87CD3E-EAF7-427C-A00C-2D8667D1C48E}" type="pres">
      <dgm:prSet presAssocID="{0965FDD7-7C07-4F25-A03C-17669A04BD2C}" presName="composite" presStyleCnt="0"/>
      <dgm:spPr/>
      <dgm:t>
        <a:bodyPr/>
        <a:lstStyle/>
        <a:p>
          <a:endParaRPr lang="en-IN"/>
        </a:p>
      </dgm:t>
    </dgm:pt>
    <dgm:pt modelId="{E5D6A490-284C-4E2A-8BED-7F28FC450800}" type="pres">
      <dgm:prSet presAssocID="{0965FDD7-7C07-4F25-A03C-17669A04BD2C}" presName="parentText" presStyleLbl="alignNode1" presStyleIdx="0" presStyleCnt="5" custLinFactNeighborY="-83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929A2C4-6A17-4C2B-9F96-4DBD3320443A}" type="pres">
      <dgm:prSet presAssocID="{0965FDD7-7C07-4F25-A03C-17669A04BD2C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5C74F29-AE64-41D9-8852-781AEBB7653A}" type="pres">
      <dgm:prSet presAssocID="{79D0F12B-95D5-4705-9BAB-E992450C2332}" presName="sp" presStyleCnt="0"/>
      <dgm:spPr/>
      <dgm:t>
        <a:bodyPr/>
        <a:lstStyle/>
        <a:p>
          <a:endParaRPr lang="en-IN"/>
        </a:p>
      </dgm:t>
    </dgm:pt>
    <dgm:pt modelId="{9A93C0D6-9F95-4D98-AE2E-6E01F2E2952B}" type="pres">
      <dgm:prSet presAssocID="{2ECF6223-3A29-4F4E-BE6A-53015F719510}" presName="composite" presStyleCnt="0"/>
      <dgm:spPr/>
      <dgm:t>
        <a:bodyPr/>
        <a:lstStyle/>
        <a:p>
          <a:endParaRPr lang="en-IN"/>
        </a:p>
      </dgm:t>
    </dgm:pt>
    <dgm:pt modelId="{50ABB403-C2C4-4DCF-B86E-0B8597B0B1A6}" type="pres">
      <dgm:prSet presAssocID="{2ECF6223-3A29-4F4E-BE6A-53015F719510}" presName="parentText" presStyleLbl="alignNode1" presStyleIdx="1" presStyleCnt="5" custLinFactNeighborY="-83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012787-4F6C-46B7-B436-4268F458E9DF}" type="pres">
      <dgm:prSet presAssocID="{2ECF6223-3A29-4F4E-BE6A-53015F719510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BE84C8F-6FEE-42D2-AB2A-F907310271B2}" type="pres">
      <dgm:prSet presAssocID="{55CA26F0-C7E9-4801-A584-F9B61E6F4278}" presName="sp" presStyleCnt="0"/>
      <dgm:spPr/>
      <dgm:t>
        <a:bodyPr/>
        <a:lstStyle/>
        <a:p>
          <a:endParaRPr lang="en-IN"/>
        </a:p>
      </dgm:t>
    </dgm:pt>
    <dgm:pt modelId="{C51045B9-D53B-4DE3-8E01-190A73C87A94}" type="pres">
      <dgm:prSet presAssocID="{97320F11-2088-4F94-88E6-69A722A200E9}" presName="composite" presStyleCnt="0"/>
      <dgm:spPr/>
      <dgm:t>
        <a:bodyPr/>
        <a:lstStyle/>
        <a:p>
          <a:endParaRPr lang="en-IN"/>
        </a:p>
      </dgm:t>
    </dgm:pt>
    <dgm:pt modelId="{96A3AC10-0B55-4E2D-81E1-D17A4BCE7B62}" type="pres">
      <dgm:prSet presAssocID="{97320F11-2088-4F94-88E6-69A722A200E9}" presName="parentText" presStyleLbl="alignNode1" presStyleIdx="2" presStyleCnt="5" custLinFactNeighborY="-83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43BA56A-5DF3-460F-8E62-F6BF802203D1}" type="pres">
      <dgm:prSet presAssocID="{97320F11-2088-4F94-88E6-69A722A200E9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47FD31C-BF34-455D-B313-058E8879AE15}" type="pres">
      <dgm:prSet presAssocID="{407D6557-70D8-4EEA-8A16-B7EE8383C57A}" presName="sp" presStyleCnt="0"/>
      <dgm:spPr/>
      <dgm:t>
        <a:bodyPr/>
        <a:lstStyle/>
        <a:p>
          <a:endParaRPr lang="en-IN"/>
        </a:p>
      </dgm:t>
    </dgm:pt>
    <dgm:pt modelId="{3AF838B6-52CF-4FE1-8DD3-C32D0480E071}" type="pres">
      <dgm:prSet presAssocID="{EDCAD1FF-976F-43B4-9EE0-62982A80C961}" presName="composite" presStyleCnt="0"/>
      <dgm:spPr/>
      <dgm:t>
        <a:bodyPr/>
        <a:lstStyle/>
        <a:p>
          <a:endParaRPr lang="en-IN"/>
        </a:p>
      </dgm:t>
    </dgm:pt>
    <dgm:pt modelId="{212561D3-C8C5-4FB0-9E25-658F2AB4B363}" type="pres">
      <dgm:prSet presAssocID="{EDCAD1FF-976F-43B4-9EE0-62982A80C961}" presName="parentText" presStyleLbl="alignNode1" presStyleIdx="3" presStyleCnt="5" custLinFactNeighborY="-83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876D99A-C12E-4301-8E6B-2B3F17D8F0B1}" type="pres">
      <dgm:prSet presAssocID="{EDCAD1FF-976F-43B4-9EE0-62982A80C961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DCDC24A-930B-4A16-B01D-FBA980A475DE}" type="pres">
      <dgm:prSet presAssocID="{E55800FE-7F0F-4F45-9BB3-E7F837A98E91}" presName="sp" presStyleCnt="0"/>
      <dgm:spPr/>
      <dgm:t>
        <a:bodyPr/>
        <a:lstStyle/>
        <a:p>
          <a:endParaRPr lang="en-IN"/>
        </a:p>
      </dgm:t>
    </dgm:pt>
    <dgm:pt modelId="{CF045F4D-8D79-49E3-81F6-AEC9FBEB53A5}" type="pres">
      <dgm:prSet presAssocID="{84BCF4CA-754C-42C8-9EC7-B13B463C06AA}" presName="composite" presStyleCnt="0"/>
      <dgm:spPr/>
      <dgm:t>
        <a:bodyPr/>
        <a:lstStyle/>
        <a:p>
          <a:endParaRPr lang="en-IN"/>
        </a:p>
      </dgm:t>
    </dgm:pt>
    <dgm:pt modelId="{CDDA77DB-3BBC-4DDB-9D3E-C9E747A13C18}" type="pres">
      <dgm:prSet presAssocID="{84BCF4CA-754C-42C8-9EC7-B13B463C06AA}" presName="parentText" presStyleLbl="alignNode1" presStyleIdx="4" presStyleCnt="5" custLinFactNeighborY="-1186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CFC4CBB-0BFE-4F3B-A146-F2AE352925DE}" type="pres">
      <dgm:prSet presAssocID="{84BCF4CA-754C-42C8-9EC7-B13B463C06AA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4CAE5C5-BF8E-4498-81F1-08AA3C8630CF}" srcId="{63236D3F-9FCA-403A-88FB-52CF93CC76D1}" destId="{2ECF6223-3A29-4F4E-BE6A-53015F719510}" srcOrd="1" destOrd="0" parTransId="{DC2066EC-3358-4080-B561-9475FF9ED66B}" sibTransId="{55CA26F0-C7E9-4801-A584-F9B61E6F4278}"/>
    <dgm:cxn modelId="{A1A54800-A598-407F-B7D6-9FDC691B8959}" type="presOf" srcId="{2ECF6223-3A29-4F4E-BE6A-53015F719510}" destId="{50ABB403-C2C4-4DCF-B86E-0B8597B0B1A6}" srcOrd="0" destOrd="0" presId="urn:microsoft.com/office/officeart/2005/8/layout/chevron2"/>
    <dgm:cxn modelId="{D583B4D5-9DB6-411A-A4D0-DB0420A8B3B2}" srcId="{63236D3F-9FCA-403A-88FB-52CF93CC76D1}" destId="{84BCF4CA-754C-42C8-9EC7-B13B463C06AA}" srcOrd="4" destOrd="0" parTransId="{6B1E8A8E-0111-4750-AA0C-8020694C6B57}" sibTransId="{AF125677-DE7D-4C5F-AC83-1AA12E086C21}"/>
    <dgm:cxn modelId="{DBBED48A-3953-4F6B-BDC1-7307A0E369FC}" type="presOf" srcId="{97320F11-2088-4F94-88E6-69A722A200E9}" destId="{96A3AC10-0B55-4E2D-81E1-D17A4BCE7B62}" srcOrd="0" destOrd="0" presId="urn:microsoft.com/office/officeart/2005/8/layout/chevron2"/>
    <dgm:cxn modelId="{BE1BA11E-3A27-4F4E-B1E0-3F41496057E3}" type="presOf" srcId="{9C2AB060-8B47-40A8-8752-1B3CF02B89A5}" destId="{BCFC4CBB-0BFE-4F3B-A146-F2AE352925DE}" srcOrd="0" destOrd="0" presId="urn:microsoft.com/office/officeart/2005/8/layout/chevron2"/>
    <dgm:cxn modelId="{738D5C53-AE3E-44D5-BC35-9D7AEF8868F1}" type="presOf" srcId="{57F6FC53-A5E7-4486-8EC1-1EBDBC66BBD8}" destId="{3C012787-4F6C-46B7-B436-4268F458E9DF}" srcOrd="0" destOrd="0" presId="urn:microsoft.com/office/officeart/2005/8/layout/chevron2"/>
    <dgm:cxn modelId="{652BD687-B6C3-40CB-89D4-C1B3505F8070}" srcId="{0965FDD7-7C07-4F25-A03C-17669A04BD2C}" destId="{D29952EA-F4D2-4076-88A5-B79590C61F62}" srcOrd="0" destOrd="0" parTransId="{183041C5-D423-4A29-A226-2D9373758D99}" sibTransId="{23B6AB80-5532-41C7-8376-005FD9FE5A60}"/>
    <dgm:cxn modelId="{365F492F-CDD0-4756-8887-49648CC880B5}" type="presOf" srcId="{EDCAD1FF-976F-43B4-9EE0-62982A80C961}" destId="{212561D3-C8C5-4FB0-9E25-658F2AB4B363}" srcOrd="0" destOrd="0" presId="urn:microsoft.com/office/officeart/2005/8/layout/chevron2"/>
    <dgm:cxn modelId="{AC64ED8A-D197-46AC-B732-B6D3BBB2992F}" type="presOf" srcId="{84BCF4CA-754C-42C8-9EC7-B13B463C06AA}" destId="{CDDA77DB-3BBC-4DDB-9D3E-C9E747A13C18}" srcOrd="0" destOrd="0" presId="urn:microsoft.com/office/officeart/2005/8/layout/chevron2"/>
    <dgm:cxn modelId="{31877747-F848-4E50-9612-2AE02A6638B3}" type="presOf" srcId="{23F1C174-62DA-4206-A723-136CC9D37A5A}" destId="{3876D99A-C12E-4301-8E6B-2B3F17D8F0B1}" srcOrd="0" destOrd="0" presId="urn:microsoft.com/office/officeart/2005/8/layout/chevron2"/>
    <dgm:cxn modelId="{0550B89D-9F5C-4048-9937-EED4E106CAF2}" type="presOf" srcId="{D29952EA-F4D2-4076-88A5-B79590C61F62}" destId="{8929A2C4-6A17-4C2B-9F96-4DBD3320443A}" srcOrd="0" destOrd="0" presId="urn:microsoft.com/office/officeart/2005/8/layout/chevron2"/>
    <dgm:cxn modelId="{7D31214F-3793-49DD-AB86-2FAB3BC653C6}" srcId="{84BCF4CA-754C-42C8-9EC7-B13B463C06AA}" destId="{9C2AB060-8B47-40A8-8752-1B3CF02B89A5}" srcOrd="0" destOrd="0" parTransId="{B7100618-5B8E-460F-8B17-127A2B68F55D}" sibTransId="{9854A308-3AD7-4B66-9776-E0835972C534}"/>
    <dgm:cxn modelId="{DFF8389D-CEDF-484D-996C-3A3A4DECCCC5}" type="presOf" srcId="{AE4EE078-4F12-47AB-9C5B-60C949662169}" destId="{943BA56A-5DF3-460F-8E62-F6BF802203D1}" srcOrd="0" destOrd="0" presId="urn:microsoft.com/office/officeart/2005/8/layout/chevron2"/>
    <dgm:cxn modelId="{7C617F1A-8A47-4B01-A820-97394765FECF}" type="presOf" srcId="{0965FDD7-7C07-4F25-A03C-17669A04BD2C}" destId="{E5D6A490-284C-4E2A-8BED-7F28FC450800}" srcOrd="0" destOrd="0" presId="urn:microsoft.com/office/officeart/2005/8/layout/chevron2"/>
    <dgm:cxn modelId="{2E530520-CB3B-4249-854C-0CA10F5F9C74}" srcId="{63236D3F-9FCA-403A-88FB-52CF93CC76D1}" destId="{0965FDD7-7C07-4F25-A03C-17669A04BD2C}" srcOrd="0" destOrd="0" parTransId="{24A70765-E289-4E27-9C7D-A70E8261803D}" sibTransId="{79D0F12B-95D5-4705-9BAB-E992450C2332}"/>
    <dgm:cxn modelId="{C81D1D1A-258D-460D-9ACE-42CF791ED229}" srcId="{63236D3F-9FCA-403A-88FB-52CF93CC76D1}" destId="{97320F11-2088-4F94-88E6-69A722A200E9}" srcOrd="2" destOrd="0" parTransId="{8125B81D-8383-4FD0-A2F2-4518E63559A6}" sibTransId="{407D6557-70D8-4EEA-8A16-B7EE8383C57A}"/>
    <dgm:cxn modelId="{EFC7A05E-BFA5-4E25-B0C2-F05F3D0FDA5E}" srcId="{97320F11-2088-4F94-88E6-69A722A200E9}" destId="{AE4EE078-4F12-47AB-9C5B-60C949662169}" srcOrd="0" destOrd="0" parTransId="{776BEE36-182C-4CB6-A141-0F9E84EB3750}" sibTransId="{FADD6105-FD58-4ABF-8C47-10C8223907BA}"/>
    <dgm:cxn modelId="{3398E248-364F-4B41-9B47-965B4EE93F44}" srcId="{EDCAD1FF-976F-43B4-9EE0-62982A80C961}" destId="{23F1C174-62DA-4206-A723-136CC9D37A5A}" srcOrd="0" destOrd="0" parTransId="{A006BC71-9BA7-4C88-8C25-9A7FECB2D8FF}" sibTransId="{749C2C86-D0A9-4F70-A74B-57DFA67B46A6}"/>
    <dgm:cxn modelId="{3E91FD71-9BC4-4FEB-B449-4D091CC6251E}" srcId="{63236D3F-9FCA-403A-88FB-52CF93CC76D1}" destId="{EDCAD1FF-976F-43B4-9EE0-62982A80C961}" srcOrd="3" destOrd="0" parTransId="{94E13BD5-45B2-4D1F-9D3B-45BD84861CC5}" sibTransId="{E55800FE-7F0F-4F45-9BB3-E7F837A98E91}"/>
    <dgm:cxn modelId="{30C23536-689E-4BFD-9224-60C43C0888BB}" type="presOf" srcId="{63236D3F-9FCA-403A-88FB-52CF93CC76D1}" destId="{6AD82534-4AC9-41F6-BEA3-3694231CEF29}" srcOrd="0" destOrd="0" presId="urn:microsoft.com/office/officeart/2005/8/layout/chevron2"/>
    <dgm:cxn modelId="{05207A99-1AAB-47ED-AAFE-65E2024840D0}" srcId="{2ECF6223-3A29-4F4E-BE6A-53015F719510}" destId="{57F6FC53-A5E7-4486-8EC1-1EBDBC66BBD8}" srcOrd="0" destOrd="0" parTransId="{79496BE6-66EF-4A42-83EA-C62012D300DC}" sibTransId="{C04FB47B-E899-4D7B-B43F-9E0A3095FFBB}"/>
    <dgm:cxn modelId="{9172F41F-47CE-45CD-B779-5C5FC00622E3}" type="presParOf" srcId="{6AD82534-4AC9-41F6-BEA3-3694231CEF29}" destId="{EA87CD3E-EAF7-427C-A00C-2D8667D1C48E}" srcOrd="0" destOrd="0" presId="urn:microsoft.com/office/officeart/2005/8/layout/chevron2"/>
    <dgm:cxn modelId="{C478C694-8E79-4E24-A0B1-DB26DDEA40BD}" type="presParOf" srcId="{EA87CD3E-EAF7-427C-A00C-2D8667D1C48E}" destId="{E5D6A490-284C-4E2A-8BED-7F28FC450800}" srcOrd="0" destOrd="0" presId="urn:microsoft.com/office/officeart/2005/8/layout/chevron2"/>
    <dgm:cxn modelId="{DD52C8DE-7889-45E2-9132-2979AF71FDCB}" type="presParOf" srcId="{EA87CD3E-EAF7-427C-A00C-2D8667D1C48E}" destId="{8929A2C4-6A17-4C2B-9F96-4DBD3320443A}" srcOrd="1" destOrd="0" presId="urn:microsoft.com/office/officeart/2005/8/layout/chevron2"/>
    <dgm:cxn modelId="{EE1406D8-A36F-47DB-8157-3A5737F0B94B}" type="presParOf" srcId="{6AD82534-4AC9-41F6-BEA3-3694231CEF29}" destId="{F5C74F29-AE64-41D9-8852-781AEBB7653A}" srcOrd="1" destOrd="0" presId="urn:microsoft.com/office/officeart/2005/8/layout/chevron2"/>
    <dgm:cxn modelId="{459E4B22-6F64-41EB-B921-C7F85C544071}" type="presParOf" srcId="{6AD82534-4AC9-41F6-BEA3-3694231CEF29}" destId="{9A93C0D6-9F95-4D98-AE2E-6E01F2E2952B}" srcOrd="2" destOrd="0" presId="urn:microsoft.com/office/officeart/2005/8/layout/chevron2"/>
    <dgm:cxn modelId="{0E727C35-5C77-4CAC-87C8-E68FFC884EE3}" type="presParOf" srcId="{9A93C0D6-9F95-4D98-AE2E-6E01F2E2952B}" destId="{50ABB403-C2C4-4DCF-B86E-0B8597B0B1A6}" srcOrd="0" destOrd="0" presId="urn:microsoft.com/office/officeart/2005/8/layout/chevron2"/>
    <dgm:cxn modelId="{978A267E-A01C-48C7-809B-C68187471EFE}" type="presParOf" srcId="{9A93C0D6-9F95-4D98-AE2E-6E01F2E2952B}" destId="{3C012787-4F6C-46B7-B436-4268F458E9DF}" srcOrd="1" destOrd="0" presId="urn:microsoft.com/office/officeart/2005/8/layout/chevron2"/>
    <dgm:cxn modelId="{B0F93545-747B-4834-88C4-64C7C06D4453}" type="presParOf" srcId="{6AD82534-4AC9-41F6-BEA3-3694231CEF29}" destId="{6BE84C8F-6FEE-42D2-AB2A-F907310271B2}" srcOrd="3" destOrd="0" presId="urn:microsoft.com/office/officeart/2005/8/layout/chevron2"/>
    <dgm:cxn modelId="{886540CB-BF28-469C-A6BB-1613F8EDEB61}" type="presParOf" srcId="{6AD82534-4AC9-41F6-BEA3-3694231CEF29}" destId="{C51045B9-D53B-4DE3-8E01-190A73C87A94}" srcOrd="4" destOrd="0" presId="urn:microsoft.com/office/officeart/2005/8/layout/chevron2"/>
    <dgm:cxn modelId="{348761AC-C8F6-4CE2-AE44-04AA6E3291A1}" type="presParOf" srcId="{C51045B9-D53B-4DE3-8E01-190A73C87A94}" destId="{96A3AC10-0B55-4E2D-81E1-D17A4BCE7B62}" srcOrd="0" destOrd="0" presId="urn:microsoft.com/office/officeart/2005/8/layout/chevron2"/>
    <dgm:cxn modelId="{68B2F30A-719B-4040-80C4-4ABA3AA74365}" type="presParOf" srcId="{C51045B9-D53B-4DE3-8E01-190A73C87A94}" destId="{943BA56A-5DF3-460F-8E62-F6BF802203D1}" srcOrd="1" destOrd="0" presId="urn:microsoft.com/office/officeart/2005/8/layout/chevron2"/>
    <dgm:cxn modelId="{A9F80243-D0AC-4F73-84BE-B81C98587AB9}" type="presParOf" srcId="{6AD82534-4AC9-41F6-BEA3-3694231CEF29}" destId="{647FD31C-BF34-455D-B313-058E8879AE15}" srcOrd="5" destOrd="0" presId="urn:microsoft.com/office/officeart/2005/8/layout/chevron2"/>
    <dgm:cxn modelId="{A0F504F3-B618-4FA9-A112-A68FDF836756}" type="presParOf" srcId="{6AD82534-4AC9-41F6-BEA3-3694231CEF29}" destId="{3AF838B6-52CF-4FE1-8DD3-C32D0480E071}" srcOrd="6" destOrd="0" presId="urn:microsoft.com/office/officeart/2005/8/layout/chevron2"/>
    <dgm:cxn modelId="{D95C9A81-28D7-442A-A006-4974F59369E2}" type="presParOf" srcId="{3AF838B6-52CF-4FE1-8DD3-C32D0480E071}" destId="{212561D3-C8C5-4FB0-9E25-658F2AB4B363}" srcOrd="0" destOrd="0" presId="urn:microsoft.com/office/officeart/2005/8/layout/chevron2"/>
    <dgm:cxn modelId="{7422507B-9C55-4476-B368-4BC31756BE19}" type="presParOf" srcId="{3AF838B6-52CF-4FE1-8DD3-C32D0480E071}" destId="{3876D99A-C12E-4301-8E6B-2B3F17D8F0B1}" srcOrd="1" destOrd="0" presId="urn:microsoft.com/office/officeart/2005/8/layout/chevron2"/>
    <dgm:cxn modelId="{CC1620B6-75B0-471B-B281-6EF47AA916F4}" type="presParOf" srcId="{6AD82534-4AC9-41F6-BEA3-3694231CEF29}" destId="{8DCDC24A-930B-4A16-B01D-FBA980A475DE}" srcOrd="7" destOrd="0" presId="urn:microsoft.com/office/officeart/2005/8/layout/chevron2"/>
    <dgm:cxn modelId="{65DE5306-65C3-4C79-ADF6-221A80300718}" type="presParOf" srcId="{6AD82534-4AC9-41F6-BEA3-3694231CEF29}" destId="{CF045F4D-8D79-49E3-81F6-AEC9FBEB53A5}" srcOrd="8" destOrd="0" presId="urn:microsoft.com/office/officeart/2005/8/layout/chevron2"/>
    <dgm:cxn modelId="{08887E2E-B5DA-426C-B14D-E1E51131B1AE}" type="presParOf" srcId="{CF045F4D-8D79-49E3-81F6-AEC9FBEB53A5}" destId="{CDDA77DB-3BBC-4DDB-9D3E-C9E747A13C18}" srcOrd="0" destOrd="0" presId="urn:microsoft.com/office/officeart/2005/8/layout/chevron2"/>
    <dgm:cxn modelId="{92D57C42-C0C3-4A2D-830A-1C68EC732600}" type="presParOf" srcId="{CF045F4D-8D79-49E3-81F6-AEC9FBEB53A5}" destId="{BCFC4CBB-0BFE-4F3B-A146-F2AE352925D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6B72C-BFC1-4EC1-89D1-3E3656A2001B}">
      <dsp:nvSpPr>
        <dsp:cNvPr id="0" name=""/>
        <dsp:cNvSpPr/>
      </dsp:nvSpPr>
      <dsp:spPr>
        <a:xfrm rot="5400000">
          <a:off x="-195976" y="195976"/>
          <a:ext cx="1306512" cy="91455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 dirty="0"/>
        </a:p>
      </dsp:txBody>
      <dsp:txXfrm rot="-5400000">
        <a:off x="1" y="457278"/>
        <a:ext cx="914558" cy="391954"/>
      </dsp:txXfrm>
    </dsp:sp>
    <dsp:sp modelId="{003D8CB2-F6A5-4EC7-A8D7-839E1D239A0C}">
      <dsp:nvSpPr>
        <dsp:cNvPr id="0" name=""/>
        <dsp:cNvSpPr/>
      </dsp:nvSpPr>
      <dsp:spPr>
        <a:xfrm rot="5400000">
          <a:off x="4960262" y="-4045704"/>
          <a:ext cx="849232" cy="89406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4000" kern="1200" dirty="0" smtClean="0"/>
            <a:t>Detection of fall</a:t>
          </a:r>
          <a:endParaRPr lang="en-IN" sz="4000" kern="1200" dirty="0"/>
        </a:p>
      </dsp:txBody>
      <dsp:txXfrm rot="-5400000">
        <a:off x="914558" y="41456"/>
        <a:ext cx="8899185" cy="766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6B72C-BFC1-4EC1-89D1-3E3656A2001B}">
      <dsp:nvSpPr>
        <dsp:cNvPr id="0" name=""/>
        <dsp:cNvSpPr/>
      </dsp:nvSpPr>
      <dsp:spPr>
        <a:xfrm rot="5400000">
          <a:off x="-195976" y="195976"/>
          <a:ext cx="1306512" cy="91455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 dirty="0"/>
        </a:p>
      </dsp:txBody>
      <dsp:txXfrm rot="-5400000">
        <a:off x="1" y="457278"/>
        <a:ext cx="914558" cy="391954"/>
      </dsp:txXfrm>
    </dsp:sp>
    <dsp:sp modelId="{003D8CB2-F6A5-4EC7-A8D7-839E1D239A0C}">
      <dsp:nvSpPr>
        <dsp:cNvPr id="0" name=""/>
        <dsp:cNvSpPr/>
      </dsp:nvSpPr>
      <dsp:spPr>
        <a:xfrm rot="5400000">
          <a:off x="4960262" y="-4045704"/>
          <a:ext cx="849232" cy="89406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4000" kern="1200" dirty="0" smtClean="0"/>
            <a:t>Protection mechanism</a:t>
          </a:r>
          <a:endParaRPr lang="en-IN" sz="4000" kern="1200" dirty="0"/>
        </a:p>
      </dsp:txBody>
      <dsp:txXfrm rot="-5400000">
        <a:off x="914558" y="41456"/>
        <a:ext cx="8899185" cy="766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6B72C-BFC1-4EC1-89D1-3E3656A2001B}">
      <dsp:nvSpPr>
        <dsp:cNvPr id="0" name=""/>
        <dsp:cNvSpPr/>
      </dsp:nvSpPr>
      <dsp:spPr>
        <a:xfrm rot="5400000">
          <a:off x="-195976" y="195976"/>
          <a:ext cx="1306512" cy="91455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 dirty="0"/>
        </a:p>
      </dsp:txBody>
      <dsp:txXfrm rot="-5400000">
        <a:off x="1" y="457278"/>
        <a:ext cx="914558" cy="391954"/>
      </dsp:txXfrm>
    </dsp:sp>
    <dsp:sp modelId="{003D8CB2-F6A5-4EC7-A8D7-839E1D239A0C}">
      <dsp:nvSpPr>
        <dsp:cNvPr id="0" name=""/>
        <dsp:cNvSpPr/>
      </dsp:nvSpPr>
      <dsp:spPr>
        <a:xfrm rot="5400000">
          <a:off x="4960262" y="-4045704"/>
          <a:ext cx="849232" cy="89406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4000" kern="1200" dirty="0" smtClean="0"/>
            <a:t>Triggering of protection mechanism</a:t>
          </a:r>
          <a:endParaRPr lang="en-IN" sz="4000" kern="1200" dirty="0"/>
        </a:p>
      </dsp:txBody>
      <dsp:txXfrm rot="-5400000">
        <a:off x="914558" y="41456"/>
        <a:ext cx="8899185" cy="766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6B72C-BFC1-4EC1-89D1-3E3656A2001B}">
      <dsp:nvSpPr>
        <dsp:cNvPr id="0" name=""/>
        <dsp:cNvSpPr/>
      </dsp:nvSpPr>
      <dsp:spPr>
        <a:xfrm rot="5400000">
          <a:off x="-195976" y="195976"/>
          <a:ext cx="1306512" cy="91455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 dirty="0"/>
        </a:p>
      </dsp:txBody>
      <dsp:txXfrm rot="-5400000">
        <a:off x="1" y="457278"/>
        <a:ext cx="914558" cy="391954"/>
      </dsp:txXfrm>
    </dsp:sp>
    <dsp:sp modelId="{003D8CB2-F6A5-4EC7-A8D7-839E1D239A0C}">
      <dsp:nvSpPr>
        <dsp:cNvPr id="0" name=""/>
        <dsp:cNvSpPr/>
      </dsp:nvSpPr>
      <dsp:spPr>
        <a:xfrm rot="5400000">
          <a:off x="4960262" y="-4045704"/>
          <a:ext cx="849232" cy="89406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4000" kern="1200" dirty="0" smtClean="0"/>
            <a:t>Sending result to case</a:t>
          </a:r>
          <a:endParaRPr lang="en-IN" sz="4000" kern="1200" dirty="0"/>
        </a:p>
      </dsp:txBody>
      <dsp:txXfrm rot="-5400000">
        <a:off x="914558" y="41456"/>
        <a:ext cx="8899185" cy="766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6A490-284C-4E2A-8BED-7F28FC450800}">
      <dsp:nvSpPr>
        <dsp:cNvPr id="0" name=""/>
        <dsp:cNvSpPr/>
      </dsp:nvSpPr>
      <dsp:spPr>
        <a:xfrm rot="5400000">
          <a:off x="-173175" y="173175"/>
          <a:ext cx="1154500" cy="8081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5 days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-5400000">
        <a:off x="0" y="404075"/>
        <a:ext cx="808150" cy="346350"/>
      </dsp:txXfrm>
    </dsp:sp>
    <dsp:sp modelId="{8929A2C4-6A17-4C2B-9F96-4DBD3320443A}">
      <dsp:nvSpPr>
        <dsp:cNvPr id="0" name=""/>
        <dsp:cNvSpPr/>
      </dsp:nvSpPr>
      <dsp:spPr>
        <a:xfrm rot="5400000">
          <a:off x="5515321" y="-4701613"/>
          <a:ext cx="750425" cy="101647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u="sng" kern="1200" dirty="0" smtClean="0"/>
            <a:t>Idea Screening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Coming up with new ideas and then based on their viability choosing the best one</a:t>
          </a:r>
          <a:endParaRPr lang="en-IN" sz="1600" kern="1200" dirty="0"/>
        </a:p>
      </dsp:txBody>
      <dsp:txXfrm rot="-5400000">
        <a:off x="808151" y="42190"/>
        <a:ext cx="10128133" cy="677159"/>
      </dsp:txXfrm>
    </dsp:sp>
    <dsp:sp modelId="{50ABB403-C2C4-4DCF-B86E-0B8597B0B1A6}">
      <dsp:nvSpPr>
        <dsp:cNvPr id="0" name=""/>
        <dsp:cNvSpPr/>
      </dsp:nvSpPr>
      <dsp:spPr>
        <a:xfrm rot="5400000">
          <a:off x="-173175" y="1207322"/>
          <a:ext cx="1154500" cy="8081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13 days</a:t>
          </a:r>
          <a:endParaRPr lang="en-US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-5400000">
        <a:off x="0" y="1438222"/>
        <a:ext cx="808150" cy="346350"/>
      </dsp:txXfrm>
    </dsp:sp>
    <dsp:sp modelId="{3C012787-4F6C-46B7-B436-4268F458E9DF}">
      <dsp:nvSpPr>
        <dsp:cNvPr id="0" name=""/>
        <dsp:cNvSpPr/>
      </dsp:nvSpPr>
      <dsp:spPr>
        <a:xfrm rot="5400000">
          <a:off x="5515321" y="-3663394"/>
          <a:ext cx="750425" cy="101647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u="sng" kern="1200" dirty="0" smtClean="0"/>
            <a:t>Concept development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We need to focus on mainly two areas-: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1) Computation			2)Mechanical Design</a:t>
          </a:r>
          <a:endParaRPr lang="en-IN" sz="1600" kern="1200" dirty="0"/>
        </a:p>
      </dsp:txBody>
      <dsp:txXfrm rot="-5400000">
        <a:off x="808151" y="1080409"/>
        <a:ext cx="10128133" cy="677159"/>
      </dsp:txXfrm>
    </dsp:sp>
    <dsp:sp modelId="{96A3AC10-0B55-4E2D-81E1-D17A4BCE7B62}">
      <dsp:nvSpPr>
        <dsp:cNvPr id="0" name=""/>
        <dsp:cNvSpPr/>
      </dsp:nvSpPr>
      <dsp:spPr>
        <a:xfrm rot="5400000">
          <a:off x="-173175" y="2245541"/>
          <a:ext cx="1154500" cy="8081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9 days</a:t>
          </a:r>
          <a:endParaRPr lang="en-US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-5400000">
        <a:off x="0" y="2476441"/>
        <a:ext cx="808150" cy="346350"/>
      </dsp:txXfrm>
    </dsp:sp>
    <dsp:sp modelId="{943BA56A-5DF3-460F-8E62-F6BF802203D1}">
      <dsp:nvSpPr>
        <dsp:cNvPr id="0" name=""/>
        <dsp:cNvSpPr/>
      </dsp:nvSpPr>
      <dsp:spPr>
        <a:xfrm rot="5400000">
          <a:off x="5515321" y="-2625175"/>
          <a:ext cx="750425" cy="101647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u="sng" kern="1200" dirty="0" smtClean="0"/>
            <a:t>Proof of concept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Establishing the viability and feasibility of finalized concepts.</a:t>
          </a:r>
          <a:endParaRPr lang="en-IN" sz="1600" kern="1200" dirty="0"/>
        </a:p>
      </dsp:txBody>
      <dsp:txXfrm rot="-5400000">
        <a:off x="808151" y="2118628"/>
        <a:ext cx="10128133" cy="677159"/>
      </dsp:txXfrm>
    </dsp:sp>
    <dsp:sp modelId="{212561D3-C8C5-4FB0-9E25-658F2AB4B363}">
      <dsp:nvSpPr>
        <dsp:cNvPr id="0" name=""/>
        <dsp:cNvSpPr/>
      </dsp:nvSpPr>
      <dsp:spPr>
        <a:xfrm rot="5400000">
          <a:off x="-173175" y="3283760"/>
          <a:ext cx="1154500" cy="8081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15 days</a:t>
          </a:r>
          <a:endParaRPr lang="en-US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-5400000">
        <a:off x="0" y="3514660"/>
        <a:ext cx="808150" cy="346350"/>
      </dsp:txXfrm>
    </dsp:sp>
    <dsp:sp modelId="{3876D99A-C12E-4301-8E6B-2B3F17D8F0B1}">
      <dsp:nvSpPr>
        <dsp:cNvPr id="0" name=""/>
        <dsp:cNvSpPr/>
      </dsp:nvSpPr>
      <dsp:spPr>
        <a:xfrm rot="5400000">
          <a:off x="5515321" y="-1586957"/>
          <a:ext cx="750425" cy="101647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u="sng" kern="1200" dirty="0" smtClean="0"/>
            <a:t>Designing &amp; Manufacturing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Finalizing the final layout of case so as to accommodate  the protection mechanism as well as  being aesthetically pleasing.</a:t>
          </a:r>
          <a:endParaRPr lang="en-IN" sz="1600" kern="1200" dirty="0"/>
        </a:p>
      </dsp:txBody>
      <dsp:txXfrm rot="-5400000">
        <a:off x="808151" y="3156846"/>
        <a:ext cx="10128133" cy="677159"/>
      </dsp:txXfrm>
    </dsp:sp>
    <dsp:sp modelId="{CDDA77DB-3BBC-4DDB-9D3E-C9E747A13C18}">
      <dsp:nvSpPr>
        <dsp:cNvPr id="0" name=""/>
        <dsp:cNvSpPr/>
      </dsp:nvSpPr>
      <dsp:spPr>
        <a:xfrm rot="5400000">
          <a:off x="-173175" y="4317914"/>
          <a:ext cx="1154500" cy="8081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12 days</a:t>
          </a:r>
          <a:endParaRPr lang="en-US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-5400000">
        <a:off x="0" y="4548814"/>
        <a:ext cx="808150" cy="346350"/>
      </dsp:txXfrm>
    </dsp:sp>
    <dsp:sp modelId="{BCFC4CBB-0BFE-4F3B-A146-F2AE352925DE}">
      <dsp:nvSpPr>
        <dsp:cNvPr id="0" name=""/>
        <dsp:cNvSpPr/>
      </dsp:nvSpPr>
      <dsp:spPr>
        <a:xfrm rot="5400000">
          <a:off x="5515321" y="-548738"/>
          <a:ext cx="750425" cy="101647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u="sng" kern="1200" dirty="0" smtClean="0"/>
            <a:t>Testing &amp; Improvement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After analyzing the test results we would carry out the necessary iterations in </a:t>
          </a:r>
          <a:r>
            <a:rPr lang="en-US" sz="1600" kern="1200" dirty="0" err="1" smtClean="0"/>
            <a:t>design.We</a:t>
          </a:r>
          <a:r>
            <a:rPr lang="en-US" sz="1600" kern="1200" dirty="0" smtClean="0"/>
            <a:t> plan to implement machine learning to reduce false triggering . </a:t>
          </a:r>
          <a:endParaRPr lang="en-IN" sz="1600" kern="1200" dirty="0"/>
        </a:p>
      </dsp:txBody>
      <dsp:txXfrm rot="-5400000">
        <a:off x="808151" y="4195065"/>
        <a:ext cx="10128133" cy="677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68C27-F7AC-40D7-9F9F-BD1F48ABEE91}" type="datetimeFigureOut">
              <a:rPr lang="en-IN" smtClean="0"/>
              <a:t>16-04-2015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1B57-4F5A-4779-A0C7-AF02562DD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67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1E3BA-1C67-4BF9-8ADD-6E16FB07A14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58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1B57-4F5A-4779-A0C7-AF02562DDE4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20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1B57-4F5A-4779-A0C7-AF02562DDE4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03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4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3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5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8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6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7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2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9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5EA37-E59B-4270-8C65-7A7C5DE700AF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7838E-B275-45A5-97A6-AD8900A2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1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6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0236" y="-536037"/>
            <a:ext cx="9208394" cy="2678862"/>
          </a:xfrm>
        </p:spPr>
        <p:txBody>
          <a:bodyPr>
            <a:noAutofit/>
          </a:bodyPr>
          <a:lstStyle/>
          <a:p>
            <a:pPr algn="ctr"/>
            <a:r>
              <a:rPr lang="en-IN" sz="7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</a:rPr>
              <a:t>SMART CASING FOR SMARTPHONES</a:t>
            </a:r>
            <a:endParaRPr lang="en-IN" sz="7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91449" y="5252081"/>
            <a:ext cx="4437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 smtClean="0"/>
              <a:t>Varan</a:t>
            </a:r>
            <a:r>
              <a:rPr lang="en-IN" sz="2400" dirty="0" smtClean="0"/>
              <a:t> Gupta – 2013ME10737</a:t>
            </a:r>
          </a:p>
          <a:p>
            <a:r>
              <a:rPr lang="en-IN" sz="2400" dirty="0" err="1" smtClean="0"/>
              <a:t>Rishabh</a:t>
            </a:r>
            <a:r>
              <a:rPr lang="en-IN" sz="2400" dirty="0" smtClean="0"/>
              <a:t> </a:t>
            </a:r>
            <a:r>
              <a:rPr lang="en-IN" sz="2400" dirty="0" err="1" smtClean="0"/>
              <a:t>Baid</a:t>
            </a:r>
            <a:r>
              <a:rPr lang="en-IN" sz="2400" dirty="0" smtClean="0"/>
              <a:t>– 2013ME10712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1310" y="5252080"/>
            <a:ext cx="4809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Georgia" panose="02040502050405020303" pitchFamily="18" charset="0"/>
              </a:rPr>
              <a:t>UNDER THE SUPERVISION OF :</a:t>
            </a:r>
          </a:p>
          <a:p>
            <a:r>
              <a:rPr lang="en-IN" sz="2400" dirty="0" err="1" smtClean="0">
                <a:latin typeface="Georgia" panose="02040502050405020303" pitchFamily="18" charset="0"/>
              </a:rPr>
              <a:t>Dr.</a:t>
            </a:r>
            <a:r>
              <a:rPr lang="en-IN" sz="2400" dirty="0" smtClean="0">
                <a:latin typeface="Georgia" panose="02040502050405020303" pitchFamily="18" charset="0"/>
              </a:rPr>
              <a:t> SUDIPTO MUKHERJEE</a:t>
            </a:r>
            <a:endParaRPr lang="en-IN" sz="2400" dirty="0">
              <a:latin typeface="Georgia" panose="020405020504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39" y="2142825"/>
            <a:ext cx="26860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Sending results to case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Communication between phone and case can be achieved via:-</a:t>
            </a:r>
          </a:p>
          <a:p>
            <a:pPr lvl="1"/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b="1" dirty="0" smtClean="0"/>
          </a:p>
          <a:p>
            <a:pPr lvl="1"/>
            <a:endParaRPr lang="en-IN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1391"/>
          <a:stretch/>
        </p:blipFill>
        <p:spPr>
          <a:xfrm>
            <a:off x="2947027" y="2456256"/>
            <a:ext cx="2166730" cy="1555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832651"/>
            <a:ext cx="2093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smtClean="0"/>
              <a:t>Bluetooth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324029" y="2756906"/>
            <a:ext cx="3060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smtClean="0"/>
              <a:t>NFC (Near Field Communication)</a:t>
            </a:r>
            <a:endParaRPr lang="en-IN" dirty="0" smtClean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0" t="5760" r="8232"/>
          <a:stretch/>
        </p:blipFill>
        <p:spPr>
          <a:xfrm>
            <a:off x="9369594" y="2456256"/>
            <a:ext cx="2066924" cy="1426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7027" y="5150662"/>
            <a:ext cx="107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 smtClean="0"/>
              <a:t>USB</a:t>
            </a:r>
            <a:endParaRPr lang="en-IN" b="1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1"/>
          <a:stretch/>
        </p:blipFill>
        <p:spPr>
          <a:xfrm>
            <a:off x="4355921" y="4322295"/>
            <a:ext cx="4114258" cy="20514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09323" y="6354507"/>
            <a:ext cx="3387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/>
              <a:t>http://technoblog.in/internet</a:t>
            </a:r>
            <a:r>
              <a:rPr lang="en-IN" sz="800" dirty="0" smtClean="0"/>
              <a:t>/</a:t>
            </a:r>
          </a:p>
          <a:p>
            <a:r>
              <a:rPr lang="en-IN" sz="800" dirty="0"/>
              <a:t>http://www.sunnysoft.cz/zbozi/062ZSO-219/sony-xperia-m-bila.html</a:t>
            </a:r>
          </a:p>
          <a:p>
            <a:r>
              <a:rPr lang="en-IN" sz="800" dirty="0"/>
              <a:t>http://fablab.ruc.dk/how-to-connect-android-to-arduino-via-usb-on-the-go/</a:t>
            </a:r>
          </a:p>
        </p:txBody>
      </p:sp>
    </p:spTree>
    <p:extLst>
      <p:ext uri="{BB962C8B-B14F-4D97-AF65-F5344CB8AC3E}">
        <p14:creationId xmlns:p14="http://schemas.microsoft.com/office/powerpoint/2010/main" val="63218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USB is best 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Because disadvantages in using NFC or Bluetooth are:-</a:t>
            </a:r>
          </a:p>
          <a:p>
            <a:pPr lvl="1"/>
            <a:r>
              <a:rPr lang="en-IN" dirty="0" smtClean="0"/>
              <a:t>Extra hardware will be required in the case.</a:t>
            </a:r>
          </a:p>
          <a:p>
            <a:pPr lvl="1"/>
            <a:r>
              <a:rPr lang="en-IN" dirty="0" smtClean="0"/>
              <a:t>Extra energy will be consumed.</a:t>
            </a:r>
          </a:p>
          <a:p>
            <a:pPr lvl="1"/>
            <a:r>
              <a:rPr lang="en-IN" dirty="0" smtClean="0"/>
              <a:t>Using them will cease communication of phone with other devices.</a:t>
            </a:r>
          </a:p>
          <a:p>
            <a:pPr lvl="1"/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Whereas if we use </a:t>
            </a:r>
            <a:r>
              <a:rPr lang="en-IN" b="1" dirty="0" smtClean="0"/>
              <a:t>USB :-</a:t>
            </a:r>
            <a:endParaRPr lang="en-IN" dirty="0"/>
          </a:p>
          <a:p>
            <a:pPr lvl="1"/>
            <a:r>
              <a:rPr lang="en-IN" dirty="0" smtClean="0"/>
              <a:t>Results can be directly send to microcontroller of the case via serial communication at a baud rate of 9600bits/s without any extra hardware.</a:t>
            </a:r>
          </a:p>
          <a:p>
            <a:pPr lvl="1"/>
            <a:r>
              <a:rPr lang="en-IN" dirty="0" smtClean="0"/>
              <a:t>Also the need of another energy source for the </a:t>
            </a:r>
            <a:r>
              <a:rPr lang="en-IN" dirty="0"/>
              <a:t>case will be </a:t>
            </a:r>
            <a:r>
              <a:rPr lang="en-IN" dirty="0" smtClean="0"/>
              <a:t>eliminated.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023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Triggering of protection mechanism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After free fall is detected , the phone will send signal to microcontroller of the case.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Once the signal is received , the microcontroller will trigger the  actuator drivers controlling the protection mechanism. </a:t>
            </a:r>
            <a:endParaRPr lang="en-IN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45" y="3888363"/>
            <a:ext cx="3467278" cy="20321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78784" y="6642556"/>
            <a:ext cx="26132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/>
              <a:t>http://kylepollard.blogspot.in/p/arduino-nano-clone.html</a:t>
            </a:r>
          </a:p>
        </p:txBody>
      </p:sp>
    </p:spTree>
    <p:extLst>
      <p:ext uri="{BB962C8B-B14F-4D97-AF65-F5344CB8AC3E}">
        <p14:creationId xmlns:p14="http://schemas.microsoft.com/office/powerpoint/2010/main" val="18484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Protection mechanism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1100"/>
                <a:ext cx="10515600" cy="567690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 smtClean="0"/>
                  <a:t>The most fragile part of the phone is it’s screen which is around .7mm thick and can withstand impact of </a:t>
                </a:r>
                <a:r>
                  <a:rPr lang="en-US" sz="2400" dirty="0" err="1" smtClean="0"/>
                  <a:t>upto</a:t>
                </a:r>
                <a:r>
                  <a:rPr lang="en-US" sz="2400" dirty="0" smtClean="0"/>
                  <a:t> 980N.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 smtClean="0"/>
                  <a:t>Suppose we happen to drop your phone from a height of 1.2m .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IN" sz="2400" dirty="0" smtClean="0"/>
                  <a:t> Taking </a:t>
                </a:r>
                <a:r>
                  <a:rPr lang="en-IN" sz="2400" dirty="0"/>
                  <a:t>mass of phone, </a:t>
                </a:r>
                <a:r>
                  <a:rPr lang="en-IN" sz="2400" i="1" dirty="0"/>
                  <a:t>m =</a:t>
                </a:r>
                <a:r>
                  <a:rPr lang="en-IN" sz="2400" dirty="0"/>
                  <a:t> </a:t>
                </a:r>
                <a:r>
                  <a:rPr lang="en-IN" sz="2400" dirty="0" smtClean="0"/>
                  <a:t>160g (‘Samsung Note 3’)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IN" sz="2400" dirty="0" smtClean="0"/>
                  <a:t>Kinetic energy just before impact, </a:t>
                </a:r>
                <a:r>
                  <a:rPr lang="en-IN" sz="2400" dirty="0"/>
                  <a:t>KE = 1.88J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𝐾𝐸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</a:rPr>
                        <m:t>&lt;980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IN" sz="2400" dirty="0"/>
                  <a:t>Where, d is </a:t>
                </a:r>
                <a:r>
                  <a:rPr lang="en-IN" sz="2400" dirty="0" smtClean="0"/>
                  <a:t>deformation during impact</a:t>
                </a:r>
                <a:r>
                  <a:rPr lang="en-IN" sz="2400" dirty="0"/>
                  <a:t>,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&gt;1.92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This can be </a:t>
                </a:r>
                <a:r>
                  <a:rPr lang="en-IN" sz="2400" dirty="0" smtClean="0"/>
                  <a:t>accomplished, </a:t>
                </a:r>
                <a:r>
                  <a:rPr lang="en-I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for </a:t>
                </a:r>
                <a:r>
                  <a:rPr lang="en-IN" sz="2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example </a:t>
                </a:r>
                <a:r>
                  <a:rPr lang="en-IN" sz="2400" dirty="0"/>
                  <a:t>by using supports that will extend out of the casing with the help of interlaced wave </a:t>
                </a:r>
                <a:r>
                  <a:rPr lang="en-IN" sz="2400" dirty="0" smtClean="0"/>
                  <a:t>springs </a:t>
                </a:r>
                <a:r>
                  <a:rPr lang="en-IN" sz="2400" dirty="0"/>
                  <a:t>which can be compressed back to their initial position.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We </a:t>
                </a:r>
                <a:r>
                  <a:rPr lang="en-IN" sz="2400" dirty="0" smtClean="0"/>
                  <a:t>will be designing </a:t>
                </a:r>
                <a:r>
                  <a:rPr lang="en-IN" sz="2400" dirty="0"/>
                  <a:t>a compact case with proper placement of supports locked in their initial position.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1100"/>
                <a:ext cx="10515600" cy="5676900"/>
              </a:xfrm>
              <a:blipFill rotWithShape="0">
                <a:blip r:embed="rId2"/>
                <a:stretch>
                  <a:fillRect l="-928" t="-1504" r="-11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054977" y="2587533"/>
            <a:ext cx="3098974" cy="1999177"/>
            <a:chOff x="9054977" y="2587533"/>
            <a:chExt cx="3098974" cy="1999177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4977" y="2587533"/>
              <a:ext cx="2679823" cy="1999177"/>
            </a:xfrm>
            <a:prstGeom prst="rect">
              <a:avLst/>
            </a:prstGeom>
          </p:spPr>
        </p:pic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76"/>
            <a:stretch/>
          </p:blipFill>
          <p:spPr>
            <a:xfrm>
              <a:off x="11391900" y="4043955"/>
              <a:ext cx="762051" cy="527077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686800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http://www.designworldonline.com/lee-spring-grows-catalog-by-going-smaller/</a:t>
            </a:r>
          </a:p>
        </p:txBody>
      </p:sp>
    </p:spTree>
    <p:extLst>
      <p:ext uri="{BB962C8B-B14F-4D97-AF65-F5344CB8AC3E}">
        <p14:creationId xmlns:p14="http://schemas.microsoft.com/office/powerpoint/2010/main" val="25592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984"/>
            <a:ext cx="10515600" cy="926646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Timeline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244930"/>
              </p:ext>
            </p:extLst>
          </p:nvPr>
        </p:nvGraphicFramePr>
        <p:xfrm>
          <a:off x="564087" y="1146630"/>
          <a:ext cx="10972917" cy="531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37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028246"/>
          </a:xfrm>
        </p:spPr>
        <p:txBody>
          <a:bodyPr/>
          <a:lstStyle/>
          <a:p>
            <a:pPr algn="ctr"/>
            <a:r>
              <a:rPr lang="en-US" dirty="0" smtClean="0"/>
              <a:t>Budget Breakup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077550"/>
              </p:ext>
            </p:extLst>
          </p:nvPr>
        </p:nvGraphicFramePr>
        <p:xfrm>
          <a:off x="1103086" y="1342348"/>
          <a:ext cx="9314682" cy="42730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399"/>
                <a:gridCol w="3976284"/>
                <a:gridCol w="4423999"/>
              </a:tblGrid>
              <a:tr h="3537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u="sng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S. No.</a:t>
                      </a:r>
                      <a:endParaRPr lang="en-US" sz="2400" u="sng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u="sng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Component</a:t>
                      </a:r>
                      <a:endParaRPr lang="en-US" sz="2400" u="sng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u="sng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Estimated cost (INR)</a:t>
                      </a:r>
                      <a:endParaRPr lang="en-US" sz="2400" u="sng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501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1.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Accelerometer adxl335 </a:t>
                      </a:r>
                      <a:r>
                        <a:rPr lang="en-US" sz="2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and </a:t>
                      </a:r>
                      <a:r>
                        <a:rPr lang="en-US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Gyroscope gy-521 module*</a:t>
                      </a:r>
                      <a:endParaRPr lang="en-US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475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01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2.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err="1">
                          <a:effectLst/>
                        </a:rPr>
                        <a:t>Beaglebone</a:t>
                      </a:r>
                      <a:r>
                        <a:rPr lang="en-US" sz="2000" dirty="0">
                          <a:effectLst/>
                        </a:rPr>
                        <a:t> (microprocessor</a:t>
                      </a:r>
                      <a:r>
                        <a:rPr lang="en-US" sz="2000" dirty="0" smtClean="0">
                          <a:effectLst/>
                        </a:rPr>
                        <a:t>)*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4000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01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3.</a:t>
                      </a:r>
                      <a:endParaRPr lang="en-US" sz="200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Interlaced wave springs [8]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400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01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4.</a:t>
                      </a:r>
                      <a:endParaRPr lang="en-US" sz="200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Android </a:t>
                      </a:r>
                      <a:r>
                        <a:rPr lang="en-US" sz="2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phone</a:t>
                      </a:r>
                      <a:endParaRPr lang="en-US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r>
                        <a:rPr lang="en-US" sz="2000" dirty="0" smtClean="0">
                          <a:effectLst/>
                        </a:rPr>
                        <a:t>000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01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5.</a:t>
                      </a:r>
                      <a:endParaRPr lang="en-US" sz="200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Actuators and Drivers</a:t>
                      </a:r>
                      <a:endParaRPr lang="en-US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i="0" dirty="0" smtClean="0">
                          <a:effectLst/>
                        </a:rPr>
                        <a:t>2000</a:t>
                      </a:r>
                      <a:endParaRPr lang="en-US" sz="2000" i="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01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6.</a:t>
                      </a:r>
                      <a:endParaRPr lang="en-US" sz="200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Microcontroller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175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01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7.</a:t>
                      </a:r>
                      <a:endParaRPr lang="en-US" sz="200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Miscellaneous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2000</a:t>
                      </a:r>
                      <a:endParaRPr lang="en-US" sz="2000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01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Total</a:t>
                      </a:r>
                      <a:endParaRPr lang="en-US" sz="200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14050</a:t>
                      </a:r>
                      <a:endParaRPr lang="en-US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59543" y="5776686"/>
            <a:ext cx="9608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r>
              <a:rPr lang="en-IN" dirty="0"/>
              <a:t>Although our eventual case would use already present sensors and processor in mobile phone for functioning but for testing purposes we will require to purchase them.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67507" y="2967335"/>
            <a:ext cx="44569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9506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we propose?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We aim to eliminate the damage to mobile phones from accidental drop using protective casing.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2933053"/>
            <a:ext cx="6819900" cy="3306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Protective casing will be:</a:t>
            </a:r>
          </a:p>
          <a:p>
            <a:pPr marL="800100" lvl="1" indent="-342900">
              <a:spcAft>
                <a:spcPts val="1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Capable of protecting </a:t>
            </a:r>
            <a:r>
              <a:rPr lang="en-IN" sz="2400" dirty="0"/>
              <a:t>phone from major damage </a:t>
            </a:r>
            <a:r>
              <a:rPr lang="en-IN" sz="2400" dirty="0" smtClean="0"/>
              <a:t>for drops </a:t>
            </a:r>
            <a:r>
              <a:rPr lang="en-IN" sz="2400" dirty="0"/>
              <a:t>up to 4-6ft.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 sz="2400" dirty="0"/>
              <a:t>Cost-effective, aesthetically pleasing and light weight.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 sz="2400" dirty="0"/>
              <a:t>Capable of being developed into mass production </a:t>
            </a:r>
            <a:r>
              <a:rPr lang="en-IN" sz="2400" dirty="0" smtClean="0"/>
              <a:t>product.</a:t>
            </a:r>
            <a:endParaRPr lang="en-US" sz="2400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2501899"/>
            <a:ext cx="3238500" cy="2428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59178" y="65846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http://www.kidozen.com/mobile-security-doesnt-need-to-be-hard/</a:t>
            </a:r>
          </a:p>
        </p:txBody>
      </p:sp>
    </p:spTree>
    <p:extLst>
      <p:ext uri="{BB962C8B-B14F-4D97-AF65-F5344CB8AC3E}">
        <p14:creationId xmlns:p14="http://schemas.microsoft.com/office/powerpoint/2010/main" val="217579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739"/>
          </a:xfrm>
        </p:spPr>
        <p:txBody>
          <a:bodyPr/>
          <a:lstStyle/>
          <a:p>
            <a:pPr algn="ctr"/>
            <a:r>
              <a:rPr lang="en-US" dirty="0" smtClean="0"/>
              <a:t>Why?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870700" cy="4278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Many a times we happen to accidentally drop our phones and further to </a:t>
            </a:r>
            <a:r>
              <a:rPr lang="en-US" dirty="0"/>
              <a:t>heighten</a:t>
            </a:r>
            <a:r>
              <a:rPr lang="en-US" dirty="0" smtClean="0"/>
              <a:t> our agony it falls with screen facing the ground.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2" descr="http://i.ytimg.com/vi/_vJZ3PQt118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75" y="429769"/>
            <a:ext cx="4113517" cy="231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3194383"/>
            <a:ext cx="990359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With screen being fragile and the most worthy component its repair expense tends to break even with the current market value of the phone.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According to smartphone insurance site </a:t>
            </a:r>
            <a:r>
              <a:rPr lang="en-IN" sz="2800" dirty="0" smtClean="0"/>
              <a:t>‘MobileInsurance.co.uk’ , </a:t>
            </a:r>
            <a:r>
              <a:rPr lang="en-IN" sz="2800" b="1" dirty="0" smtClean="0"/>
              <a:t>23%</a:t>
            </a:r>
            <a:r>
              <a:rPr lang="en-IN" sz="2800" dirty="0" smtClean="0"/>
              <a:t> of Phone users </a:t>
            </a:r>
            <a:r>
              <a:rPr lang="en-IN" sz="2800" dirty="0"/>
              <a:t>have cracked or smashed screens.</a:t>
            </a:r>
            <a:endParaRPr lang="en-US" sz="2800" dirty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886300" y="6500736"/>
            <a:ext cx="4305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/>
              <a:t>http://www.iphone6malaysia.com/uncategorized/ultimate-iphone-6-iphone-6-plus-drop-test-vs-samsung-galaxy-s5-htc-one-m8.html</a:t>
            </a:r>
          </a:p>
        </p:txBody>
      </p:sp>
    </p:spTree>
    <p:extLst>
      <p:ext uri="{BB962C8B-B14F-4D97-AF65-F5344CB8AC3E}">
        <p14:creationId xmlns:p14="http://schemas.microsoft.com/office/powerpoint/2010/main" val="12453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Existing products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00" y="1471232"/>
            <a:ext cx="1795272" cy="2036682"/>
          </a:xfrm>
        </p:spPr>
      </p:pic>
      <p:sp>
        <p:nvSpPr>
          <p:cNvPr id="5" name="TextBox 4"/>
          <p:cNvSpPr txBox="1"/>
          <p:nvPr/>
        </p:nvSpPr>
        <p:spPr>
          <a:xfrm>
            <a:off x="3110434" y="1511590"/>
            <a:ext cx="5073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/>
              <a:t>Fosmon</a:t>
            </a:r>
            <a:r>
              <a:rPr lang="en-IN" sz="2400" b="1" dirty="0" smtClean="0"/>
              <a:t>® Mobile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Not capable of saving the 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Aesthetically not good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Cost : Rs.1500</a:t>
            </a:r>
            <a:endParaRPr lang="en-IN" sz="24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51" y="2823642"/>
            <a:ext cx="1834389" cy="224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8162" y="3135218"/>
            <a:ext cx="43234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/>
              <a:t>Griffin </a:t>
            </a:r>
            <a:r>
              <a:rPr lang="en-IN" sz="2400" b="1" dirty="0" smtClean="0"/>
              <a:t>Survivor</a:t>
            </a:r>
            <a:r>
              <a:rPr lang="en-IN" sz="2400" b="1" dirty="0"/>
              <a:t> iPhone 5 </a:t>
            </a:r>
            <a:r>
              <a:rPr lang="en-IN" sz="2400" b="1" dirty="0" smtClean="0"/>
              <a:t>Case</a:t>
            </a:r>
            <a:endParaRPr lang="en-IN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Provides good protection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But its bulky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Only available for iPhone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Cost : Rs.3600</a:t>
            </a:r>
            <a:endParaRPr lang="en-IN" sz="2400" b="1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965228"/>
            <a:ext cx="2530095" cy="1748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65743" y="5074210"/>
            <a:ext cx="47550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/>
              <a:t>Edge Design AKTIV iPhone 5 </a:t>
            </a:r>
            <a:r>
              <a:rPr lang="en-IN" sz="2400" b="1" dirty="0" smtClean="0"/>
              <a:t>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Provides good protection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Only available for iPhone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Cost : Rs.6100</a:t>
            </a:r>
            <a:endParaRPr lang="en-IN" sz="2400" dirty="0"/>
          </a:p>
        </p:txBody>
      </p:sp>
      <p:sp>
        <p:nvSpPr>
          <p:cNvPr id="8" name="Rectangle 7"/>
          <p:cNvSpPr/>
          <p:nvPr/>
        </p:nvSpPr>
        <p:spPr>
          <a:xfrm>
            <a:off x="8310092" y="637308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http://www.amazon.co.uk/Fosmon%C2%AE-Samsung-Galaxy-HYBO-RAGGED-Protection/dp/B00I9K6Q3S/ref=sr_1_15?s=telephone&amp;ie=UTF8&amp;qid=1424432509&amp;sr=1-15</a:t>
            </a:r>
          </a:p>
          <a:p>
            <a:r>
              <a:rPr lang="en-IN" sz="800" dirty="0" smtClean="0"/>
              <a:t>http</a:t>
            </a:r>
            <a:r>
              <a:rPr lang="en-IN" sz="800" dirty="0"/>
              <a:t>://www.gadgetreview.com/2012/12/12-of-the-toughest-iphone-5-cases</a:t>
            </a:r>
          </a:p>
        </p:txBody>
      </p:sp>
    </p:spTree>
    <p:extLst>
      <p:ext uri="{BB962C8B-B14F-4D97-AF65-F5344CB8AC3E}">
        <p14:creationId xmlns:p14="http://schemas.microsoft.com/office/powerpoint/2010/main" val="381185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Apple, in its patent document proposed few solutions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R</a:t>
            </a:r>
            <a:r>
              <a:rPr lang="en-IN" dirty="0" smtClean="0"/>
              <a:t>eorienting </a:t>
            </a:r>
            <a:r>
              <a:rPr lang="en-IN" dirty="0"/>
              <a:t>the I-phone by altering its angular momentum in mid-flight via rotating or linearly sliding masses so as to save </a:t>
            </a:r>
            <a:r>
              <a:rPr lang="en-IN" dirty="0" smtClean="0"/>
              <a:t>screen from impact.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FF0000"/>
                </a:solidFill>
              </a:rPr>
              <a:t>Screen will saved but other parts will be damaged.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 smtClean="0"/>
              <a:t>Using </a:t>
            </a:r>
            <a:r>
              <a:rPr lang="en-IN" dirty="0"/>
              <a:t>motors for extending and retracting aerodynamic surfaces for controlled </a:t>
            </a:r>
            <a:r>
              <a:rPr lang="en-IN" dirty="0" smtClean="0"/>
              <a:t>landings.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FF0000"/>
                </a:solidFill>
              </a:rPr>
              <a:t>Not </a:t>
            </a:r>
            <a:r>
              <a:rPr lang="en-US" sz="2100" dirty="0" smtClean="0">
                <a:solidFill>
                  <a:srgbClr val="FF0000"/>
                </a:solidFill>
              </a:rPr>
              <a:t>effective </a:t>
            </a:r>
            <a:r>
              <a:rPr lang="en-US" sz="2100" dirty="0">
                <a:solidFill>
                  <a:srgbClr val="FF0000"/>
                </a:solidFill>
              </a:rPr>
              <a:t>for </a:t>
            </a:r>
            <a:r>
              <a:rPr lang="en-US" sz="2100" dirty="0" smtClean="0">
                <a:solidFill>
                  <a:srgbClr val="FF0000"/>
                </a:solidFill>
              </a:rPr>
              <a:t>velocities and heights </a:t>
            </a:r>
            <a:r>
              <a:rPr lang="en-US" sz="2100" dirty="0">
                <a:solidFill>
                  <a:srgbClr val="FF0000"/>
                </a:solidFill>
              </a:rPr>
              <a:t>with which phones generally fall</a:t>
            </a:r>
            <a:r>
              <a:rPr lang="en-US" sz="2100" dirty="0" smtClean="0">
                <a:solidFill>
                  <a:srgbClr val="FF0000"/>
                </a:solidFill>
              </a:rPr>
              <a:t>.</a:t>
            </a:r>
            <a:endParaRPr lang="en-US" sz="21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dirty="0" smtClean="0"/>
              <a:t>Using </a:t>
            </a:r>
            <a:r>
              <a:rPr lang="en-IN" dirty="0"/>
              <a:t>miniaturized gas canisters that exert thrust forces to slow down a </a:t>
            </a:r>
            <a:r>
              <a:rPr lang="en-IN" dirty="0" smtClean="0"/>
              <a:t>fall.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0000"/>
                </a:solidFill>
              </a:rPr>
              <a:t>Using gas </a:t>
            </a:r>
            <a:r>
              <a:rPr lang="en-US" sz="2100" dirty="0" smtClean="0">
                <a:solidFill>
                  <a:srgbClr val="FF0000"/>
                </a:solidFill>
              </a:rPr>
              <a:t>canisters </a:t>
            </a:r>
            <a:r>
              <a:rPr lang="en-US" sz="2100" dirty="0">
                <a:solidFill>
                  <a:srgbClr val="FF0000"/>
                </a:solidFill>
              </a:rPr>
              <a:t>is also not feasible because they would have to be refilled </a:t>
            </a:r>
            <a:r>
              <a:rPr lang="en-US" sz="2100" dirty="0" smtClean="0">
                <a:solidFill>
                  <a:srgbClr val="FF0000"/>
                </a:solidFill>
              </a:rPr>
              <a:t>every time the phone drops.</a:t>
            </a:r>
            <a:endParaRPr lang="en-US" sz="2100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9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Deliverable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 generic mobile casing within a range of Rs.1000-2000 especially for </a:t>
            </a:r>
            <a:r>
              <a:rPr lang="en-US" b="1" dirty="0" smtClean="0"/>
              <a:t>Indian market.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It </a:t>
            </a:r>
            <a:r>
              <a:rPr lang="en-US" dirty="0"/>
              <a:t>would</a:t>
            </a:r>
            <a:r>
              <a:rPr lang="en-US" dirty="0" smtClean="0"/>
              <a:t> incorporate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detection system which will monitor the state of phone and will trigger the protection mechanism in the event of </a:t>
            </a:r>
            <a:r>
              <a:rPr lang="en-US" dirty="0" smtClean="0"/>
              <a:t>fall.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protection mechanism capable of protecting phone falling with any orientation </a:t>
            </a:r>
            <a:r>
              <a:rPr lang="en-US" dirty="0"/>
              <a:t>from </a:t>
            </a:r>
            <a:r>
              <a:rPr lang="en-US" dirty="0" smtClean="0"/>
              <a:t>impact.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Process flow chart</a:t>
            </a:r>
            <a:endParaRPr lang="en-IN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49457632"/>
              </p:ext>
            </p:extLst>
          </p:nvPr>
        </p:nvGraphicFramePr>
        <p:xfrm>
          <a:off x="1168400" y="1919288"/>
          <a:ext cx="9855200" cy="130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077733695"/>
              </p:ext>
            </p:extLst>
          </p:nvPr>
        </p:nvGraphicFramePr>
        <p:xfrm>
          <a:off x="1168400" y="5030788"/>
          <a:ext cx="9855200" cy="130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708011597"/>
              </p:ext>
            </p:extLst>
          </p:nvPr>
        </p:nvGraphicFramePr>
        <p:xfrm>
          <a:off x="1168400" y="3976688"/>
          <a:ext cx="9855200" cy="130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950326477"/>
              </p:ext>
            </p:extLst>
          </p:nvPr>
        </p:nvGraphicFramePr>
        <p:xfrm>
          <a:off x="1168400" y="2947988"/>
          <a:ext cx="9855200" cy="130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412995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14" grpId="0">
        <p:bldAsOne/>
      </p:bldGraphic>
      <p:bldGraphic spid="15" grpId="0">
        <p:bldAsOne/>
      </p:bldGraphic>
      <p:bldGraphic spid="1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How to detect free fall?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Firstly we need to detect whether the phone is in freefall or not.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It can be accomplished using in-built accelerometer present in the smartphone.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97" y="3213737"/>
            <a:ext cx="4792231" cy="29632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7031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http://www.engadget.com/2012/05/22/the-engineer-guy-shows-how-a-smartphone-accelerometer-works/</a:t>
            </a:r>
          </a:p>
        </p:txBody>
      </p:sp>
    </p:spTree>
    <p:extLst>
      <p:ext uri="{BB962C8B-B14F-4D97-AF65-F5344CB8AC3E}">
        <p14:creationId xmlns:p14="http://schemas.microsoft.com/office/powerpoint/2010/main" val="387973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Accelerometer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75" y="3692394"/>
            <a:ext cx="4045158" cy="256553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" r="9556"/>
          <a:stretch/>
        </p:blipFill>
        <p:spPr>
          <a:xfrm>
            <a:off x="7699696" y="1369315"/>
            <a:ext cx="4175480" cy="21646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489316" y="2619642"/>
            <a:ext cx="634" cy="8474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376274" y="2941641"/>
            <a:ext cx="4844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828611" y="2624691"/>
            <a:ext cx="28875" cy="80852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0741986" y="2913449"/>
            <a:ext cx="4844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548" y="3879685"/>
            <a:ext cx="689355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Whereas, in state of free </a:t>
            </a:r>
            <a:r>
              <a:rPr lang="en-US" sz="2800" dirty="0"/>
              <a:t>fall the acceleration </a:t>
            </a:r>
            <a:r>
              <a:rPr lang="en-US" sz="2800" dirty="0" smtClean="0"/>
              <a:t>measured by all the </a:t>
            </a:r>
            <a:r>
              <a:rPr lang="en-US" sz="2800" dirty="0"/>
              <a:t>three </a:t>
            </a:r>
            <a:r>
              <a:rPr lang="en-US" sz="2800" dirty="0" smtClean="0"/>
              <a:t>axis </a:t>
            </a:r>
            <a:r>
              <a:rPr lang="en-US" sz="2800" dirty="0"/>
              <a:t>converges to </a:t>
            </a:r>
            <a:r>
              <a:rPr lang="en-US" sz="2800" dirty="0" smtClean="0"/>
              <a:t>0.</a:t>
            </a:r>
            <a:endParaRPr lang="en-US" sz="2800" dirty="0"/>
          </a:p>
          <a:p>
            <a:endParaRPr lang="en-IN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1513234"/>
            <a:ext cx="66334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When stationary, the accelerometer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measures an acceleration g (= 9.81m/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IN" sz="28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en-I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)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distributed among the three axis depending on the orientation of the phone.</a:t>
            </a:r>
          </a:p>
        </p:txBody>
      </p:sp>
      <p:sp>
        <p:nvSpPr>
          <p:cNvPr id="3" name="Rectangle 2"/>
          <p:cNvSpPr/>
          <p:nvPr/>
        </p:nvSpPr>
        <p:spPr>
          <a:xfrm>
            <a:off x="9342923" y="66271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IN" sz="800" dirty="0">
                <a:latin typeface="arial" panose="020B0604020202020204" pitchFamily="34" charset="0"/>
              </a:rPr>
              <a:t>https://www.aapt.org/Resources/upload/</a:t>
            </a:r>
            <a:r>
              <a:rPr lang="en-IN" sz="800" b="1" dirty="0">
                <a:latin typeface="arial" panose="020B0604020202020204" pitchFamily="34" charset="0"/>
              </a:rPr>
              <a:t>PTE000182</a:t>
            </a:r>
            <a:r>
              <a:rPr lang="en-IN" sz="800" dirty="0">
                <a:latin typeface="arial" panose="020B0604020202020204" pitchFamily="34" charset="0"/>
              </a:rPr>
              <a:t>.pdf</a:t>
            </a:r>
          </a:p>
          <a:p>
            <a:r>
              <a:rPr lang="en-IN" sz="800" dirty="0"/>
              <a:t/>
            </a:r>
            <a:br>
              <a:rPr lang="en-IN" sz="800" dirty="0"/>
            </a:br>
            <a:endParaRPr lang="en-IN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2548" y="5347538"/>
            <a:ext cx="6799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Generally sampling rate of accelerometer </a:t>
            </a:r>
            <a:r>
              <a:rPr lang="en-IN" sz="2800" dirty="0" smtClean="0"/>
              <a:t>of phone is </a:t>
            </a:r>
            <a:r>
              <a:rPr lang="en-IN" sz="2800" dirty="0"/>
              <a:t>about 200Hz and </a:t>
            </a:r>
            <a:r>
              <a:rPr lang="en-IN" sz="2800" dirty="0" smtClean="0"/>
              <a:t>using 5 samples, </a:t>
            </a:r>
            <a:r>
              <a:rPr lang="en-IN" sz="2800" dirty="0"/>
              <a:t>fall will be detected within </a:t>
            </a:r>
            <a:r>
              <a:rPr lang="en-IN" sz="2800" dirty="0" smtClean="0"/>
              <a:t>25ms</a:t>
            </a:r>
            <a:r>
              <a:rPr lang="en-I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627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6" grpId="0"/>
      <p:bldP spid="3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877</Words>
  <Application>Microsoft Office PowerPoint</Application>
  <PresentationFormat>Widescreen</PresentationFormat>
  <Paragraphs>151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Cambria Math</vt:lpstr>
      <vt:lpstr>Georgia</vt:lpstr>
      <vt:lpstr>Times New Roman</vt:lpstr>
      <vt:lpstr>Wingdings</vt:lpstr>
      <vt:lpstr>Office Theme</vt:lpstr>
      <vt:lpstr>SMART CASING FOR SMARTPHONES</vt:lpstr>
      <vt:lpstr>What we propose? </vt:lpstr>
      <vt:lpstr>Why? </vt:lpstr>
      <vt:lpstr>Existing products</vt:lpstr>
      <vt:lpstr>Related work</vt:lpstr>
      <vt:lpstr>Deliverable</vt:lpstr>
      <vt:lpstr>Process flow chart</vt:lpstr>
      <vt:lpstr>How to detect free fall?</vt:lpstr>
      <vt:lpstr>Accelerometer</vt:lpstr>
      <vt:lpstr>Sending results to case</vt:lpstr>
      <vt:lpstr>USB is best solution</vt:lpstr>
      <vt:lpstr>Triggering of protection mechanism</vt:lpstr>
      <vt:lpstr>Protection mechanism</vt:lpstr>
      <vt:lpstr>Timeline </vt:lpstr>
      <vt:lpstr>Budget Breakup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SURA PRESENTATION</dc:title>
  <dc:creator>RISHABH PC</dc:creator>
  <cp:lastModifiedBy>varan gupta</cp:lastModifiedBy>
  <cp:revision>108</cp:revision>
  <dcterms:created xsi:type="dcterms:W3CDTF">2015-03-26T12:43:41Z</dcterms:created>
  <dcterms:modified xsi:type="dcterms:W3CDTF">2015-04-16T09:30:27Z</dcterms:modified>
</cp:coreProperties>
</file>